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3" r:id="rId1"/>
  </p:sldMasterIdLst>
  <p:notesMasterIdLst>
    <p:notesMasterId r:id="rId14"/>
  </p:notesMasterIdLst>
  <p:sldIdLst>
    <p:sldId id="256" r:id="rId2"/>
    <p:sldId id="291" r:id="rId3"/>
    <p:sldId id="263" r:id="rId4"/>
    <p:sldId id="259" r:id="rId5"/>
    <p:sldId id="300" r:id="rId6"/>
    <p:sldId id="303" r:id="rId7"/>
    <p:sldId id="297" r:id="rId8"/>
    <p:sldId id="301" r:id="rId9"/>
    <p:sldId id="302" r:id="rId10"/>
    <p:sldId id="298" r:id="rId11"/>
    <p:sldId id="269" r:id="rId12"/>
    <p:sldId id="290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Мы" initials="М" lastIdx="2" clrIdx="0">
    <p:extLst>
      <p:ext uri="{19B8F6BF-5375-455C-9EA6-DF929625EA0E}">
        <p15:presenceInfo xmlns:p15="http://schemas.microsoft.com/office/powerpoint/2012/main" userId="Мы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00" autoAdjust="0"/>
    <p:restoredTop sz="93370" autoAdjust="0"/>
  </p:normalViewPr>
  <p:slideViewPr>
    <p:cSldViewPr snapToGrid="0">
      <p:cViewPr varScale="1">
        <p:scale>
          <a:sx n="82" d="100"/>
          <a:sy n="82" d="100"/>
        </p:scale>
        <p:origin x="108" y="6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Доля рабочего населения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A603-43E9-BF4E-855B9C7A721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A603-43E9-BF4E-855B9C7A721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A603-43E9-BF4E-855B9C7A721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4CDC-4071-95F3-E08C94EC762F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4CDC-4071-95F3-E08C94EC762F}"/>
              </c:ext>
            </c:extLst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Социальная сфера</c:v>
                </c:pt>
                <c:pt idx="1">
                  <c:v>Сельское хозяйтсво</c:v>
                </c:pt>
                <c:pt idx="2">
                  <c:v>Промышленность</c:v>
                </c:pt>
                <c:pt idx="3">
                  <c:v>Торговля</c:v>
                </c:pt>
                <c:pt idx="4">
                  <c:v>Прочие виды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1256</c:v>
                </c:pt>
                <c:pt idx="1">
                  <c:v>220</c:v>
                </c:pt>
                <c:pt idx="2">
                  <c:v>191</c:v>
                </c:pt>
                <c:pt idx="3">
                  <c:v>82</c:v>
                </c:pt>
                <c:pt idx="4">
                  <c:v>231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603-43E9-BF4E-855B9C7A7211}"/>
            </c:ext>
          </c:extLst>
        </c:ser>
        <c:dLbls>
          <c:dLblPos val="ctr"/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 городского и сельского населения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5478-4EFC-B328-F7AEFAD4B4D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5478-4EFC-B328-F7AEFAD4B4DF}"/>
              </c:ext>
            </c:extLst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Городское население</c:v>
                </c:pt>
                <c:pt idx="1">
                  <c:v>Сельское население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7526</c:v>
                </c:pt>
                <c:pt idx="1">
                  <c:v>7111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3F-408E-A0A2-46ABD382F2E1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637D788-6D52-4709-B88A-411477D44DE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C55EC06-B881-4607-B94F-50797E4C42FD}">
      <dgm:prSet phldrT="[Текст]" custT="1"/>
      <dgm:spPr/>
      <dgm:t>
        <a:bodyPr/>
        <a:lstStyle/>
        <a:p>
          <a:r>
            <a:rPr lang="ru-RU" sz="1600" dirty="0"/>
            <a:t>Численность занятых в экономике</a:t>
          </a:r>
        </a:p>
      </dgm:t>
    </dgm:pt>
    <dgm:pt modelId="{470749E0-CA99-4F93-AA60-D3E3B729275C}" type="parTrans" cxnId="{AD0C9C3D-B7EE-4F06-8B4D-AED7E16C6479}">
      <dgm:prSet/>
      <dgm:spPr/>
      <dgm:t>
        <a:bodyPr/>
        <a:lstStyle/>
        <a:p>
          <a:endParaRPr lang="ru-RU" sz="1600"/>
        </a:p>
      </dgm:t>
    </dgm:pt>
    <dgm:pt modelId="{2BC98E05-BD27-41AD-AF37-70D41E9C4E8C}" type="sibTrans" cxnId="{AD0C9C3D-B7EE-4F06-8B4D-AED7E16C6479}">
      <dgm:prSet/>
      <dgm:spPr/>
      <dgm:t>
        <a:bodyPr/>
        <a:lstStyle/>
        <a:p>
          <a:endParaRPr lang="ru-RU" sz="1600"/>
        </a:p>
      </dgm:t>
    </dgm:pt>
    <dgm:pt modelId="{B7519F39-9E72-4CCE-A773-138E68F4E263}">
      <dgm:prSet phldrT="[Текст]" custT="1"/>
      <dgm:spPr/>
      <dgm:t>
        <a:bodyPr/>
        <a:lstStyle/>
        <a:p>
          <a:r>
            <a:rPr lang="ru-RU" sz="1600" dirty="0"/>
            <a:t>2348 ч., из них: занято в крупных и средних предприятий – 1918 (84,7%)</a:t>
          </a:r>
        </a:p>
      </dgm:t>
    </dgm:pt>
    <dgm:pt modelId="{79506386-30AF-47D5-A21C-600FE1CEEA65}" type="parTrans" cxnId="{A3805BCF-ADC5-45DC-BACA-32475E56C6CB}">
      <dgm:prSet/>
      <dgm:spPr/>
      <dgm:t>
        <a:bodyPr/>
        <a:lstStyle/>
        <a:p>
          <a:endParaRPr lang="ru-RU" sz="1600"/>
        </a:p>
      </dgm:t>
    </dgm:pt>
    <dgm:pt modelId="{EFF796F6-76B1-4D3F-8B43-5B8E0796E0C3}" type="sibTrans" cxnId="{A3805BCF-ADC5-45DC-BACA-32475E56C6CB}">
      <dgm:prSet/>
      <dgm:spPr/>
      <dgm:t>
        <a:bodyPr/>
        <a:lstStyle/>
        <a:p>
          <a:endParaRPr lang="ru-RU" sz="1600"/>
        </a:p>
      </dgm:t>
    </dgm:pt>
    <dgm:pt modelId="{1E080D8F-83EE-47A4-8D6F-40DBDB2165A0}">
      <dgm:prSet phldrT="[Текст]" custT="1"/>
      <dgm:spPr/>
      <dgm:t>
        <a:bodyPr/>
        <a:lstStyle/>
        <a:p>
          <a:r>
            <a:rPr lang="ru-RU" sz="1600" dirty="0"/>
            <a:t>Численность пенсионеров</a:t>
          </a:r>
        </a:p>
      </dgm:t>
    </dgm:pt>
    <dgm:pt modelId="{92C40B88-011F-4D81-AB96-659B63D6BAB0}" type="parTrans" cxnId="{029037E2-251B-4832-BA51-20681DB46E33}">
      <dgm:prSet/>
      <dgm:spPr/>
      <dgm:t>
        <a:bodyPr/>
        <a:lstStyle/>
        <a:p>
          <a:endParaRPr lang="ru-RU" sz="1600"/>
        </a:p>
      </dgm:t>
    </dgm:pt>
    <dgm:pt modelId="{50078BB7-5209-4BED-8B34-0ACB1D421BB4}" type="sibTrans" cxnId="{029037E2-251B-4832-BA51-20681DB46E33}">
      <dgm:prSet/>
      <dgm:spPr/>
      <dgm:t>
        <a:bodyPr/>
        <a:lstStyle/>
        <a:p>
          <a:endParaRPr lang="ru-RU" sz="1600"/>
        </a:p>
      </dgm:t>
    </dgm:pt>
    <dgm:pt modelId="{55A353F1-1D86-4561-8789-F52FF86B0961}">
      <dgm:prSet phldrT="[Текст]" custT="1"/>
      <dgm:spPr/>
      <dgm:t>
        <a:bodyPr/>
        <a:lstStyle/>
        <a:p>
          <a:r>
            <a:rPr lang="ru-RU" sz="1600" dirty="0"/>
            <a:t>4922 чел</a:t>
          </a:r>
        </a:p>
      </dgm:t>
    </dgm:pt>
    <dgm:pt modelId="{BC4259BF-87D2-42AE-A2CD-4E6E0BCD1045}" type="parTrans" cxnId="{9804A5E6-B551-43F3-B7D0-2E1CF987D0BE}">
      <dgm:prSet/>
      <dgm:spPr/>
      <dgm:t>
        <a:bodyPr/>
        <a:lstStyle/>
        <a:p>
          <a:endParaRPr lang="ru-RU" sz="1600"/>
        </a:p>
      </dgm:t>
    </dgm:pt>
    <dgm:pt modelId="{107AD6E6-B34B-4EE0-9F04-5886EEBBF9EA}" type="sibTrans" cxnId="{9804A5E6-B551-43F3-B7D0-2E1CF987D0BE}">
      <dgm:prSet/>
      <dgm:spPr/>
      <dgm:t>
        <a:bodyPr/>
        <a:lstStyle/>
        <a:p>
          <a:endParaRPr lang="ru-RU" sz="1600"/>
        </a:p>
      </dgm:t>
    </dgm:pt>
    <dgm:pt modelId="{B8C23DAA-BD15-44F2-8CCB-77045F84CCAE}" type="pres">
      <dgm:prSet presAssocID="{3637D788-6D52-4709-B88A-411477D44DE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E620817-ABA2-45B0-AC86-FD611DB0ED86}" type="pres">
      <dgm:prSet presAssocID="{4C55EC06-B881-4607-B94F-50797E4C42FD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B8BC16-DA11-44FD-B016-C8F2274C0D04}" type="pres">
      <dgm:prSet presAssocID="{4C55EC06-B881-4607-B94F-50797E4C42FD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C9E8F5-AADD-4282-8FF1-D688A49E52EE}" type="pres">
      <dgm:prSet presAssocID="{1E080D8F-83EE-47A4-8D6F-40DBDB2165A0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39E55F-7731-4386-BFD9-236F6A628D52}" type="pres">
      <dgm:prSet presAssocID="{1E080D8F-83EE-47A4-8D6F-40DBDB2165A0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8998456-B650-4D3F-A3B8-DCC4B269F7A6}" type="presOf" srcId="{4C55EC06-B881-4607-B94F-50797E4C42FD}" destId="{0E620817-ABA2-45B0-AC86-FD611DB0ED86}" srcOrd="0" destOrd="0" presId="urn:microsoft.com/office/officeart/2005/8/layout/vList2"/>
    <dgm:cxn modelId="{B295E14F-0762-4FAD-8C81-52409B1BED96}" type="presOf" srcId="{B7519F39-9E72-4CCE-A773-138E68F4E263}" destId="{81B8BC16-DA11-44FD-B016-C8F2274C0D04}" srcOrd="0" destOrd="0" presId="urn:microsoft.com/office/officeart/2005/8/layout/vList2"/>
    <dgm:cxn modelId="{A3805BCF-ADC5-45DC-BACA-32475E56C6CB}" srcId="{4C55EC06-B881-4607-B94F-50797E4C42FD}" destId="{B7519F39-9E72-4CCE-A773-138E68F4E263}" srcOrd="0" destOrd="0" parTransId="{79506386-30AF-47D5-A21C-600FE1CEEA65}" sibTransId="{EFF796F6-76B1-4D3F-8B43-5B8E0796E0C3}"/>
    <dgm:cxn modelId="{7B9BE0F9-EEFE-44C1-9DF0-300634CA9158}" type="presOf" srcId="{1E080D8F-83EE-47A4-8D6F-40DBDB2165A0}" destId="{7EC9E8F5-AADD-4282-8FF1-D688A49E52EE}" srcOrd="0" destOrd="0" presId="urn:microsoft.com/office/officeart/2005/8/layout/vList2"/>
    <dgm:cxn modelId="{9804A5E6-B551-43F3-B7D0-2E1CF987D0BE}" srcId="{1E080D8F-83EE-47A4-8D6F-40DBDB2165A0}" destId="{55A353F1-1D86-4561-8789-F52FF86B0961}" srcOrd="0" destOrd="0" parTransId="{BC4259BF-87D2-42AE-A2CD-4E6E0BCD1045}" sibTransId="{107AD6E6-B34B-4EE0-9F04-5886EEBBF9EA}"/>
    <dgm:cxn modelId="{9DFC240D-7FEE-4881-8F87-8F6A017BA098}" type="presOf" srcId="{55A353F1-1D86-4561-8789-F52FF86B0961}" destId="{DC39E55F-7731-4386-BFD9-236F6A628D52}" srcOrd="0" destOrd="0" presId="urn:microsoft.com/office/officeart/2005/8/layout/vList2"/>
    <dgm:cxn modelId="{029037E2-251B-4832-BA51-20681DB46E33}" srcId="{3637D788-6D52-4709-B88A-411477D44DEA}" destId="{1E080D8F-83EE-47A4-8D6F-40DBDB2165A0}" srcOrd="1" destOrd="0" parTransId="{92C40B88-011F-4D81-AB96-659B63D6BAB0}" sibTransId="{50078BB7-5209-4BED-8B34-0ACB1D421BB4}"/>
    <dgm:cxn modelId="{2766C0CE-F0F6-416E-AB8C-DD65A87C1640}" type="presOf" srcId="{3637D788-6D52-4709-B88A-411477D44DEA}" destId="{B8C23DAA-BD15-44F2-8CCB-77045F84CCAE}" srcOrd="0" destOrd="0" presId="urn:microsoft.com/office/officeart/2005/8/layout/vList2"/>
    <dgm:cxn modelId="{AD0C9C3D-B7EE-4F06-8B4D-AED7E16C6479}" srcId="{3637D788-6D52-4709-B88A-411477D44DEA}" destId="{4C55EC06-B881-4607-B94F-50797E4C42FD}" srcOrd="0" destOrd="0" parTransId="{470749E0-CA99-4F93-AA60-D3E3B729275C}" sibTransId="{2BC98E05-BD27-41AD-AF37-70D41E9C4E8C}"/>
    <dgm:cxn modelId="{199D60F7-15E8-45CF-889D-7D74EA7C5420}" type="presParOf" srcId="{B8C23DAA-BD15-44F2-8CCB-77045F84CCAE}" destId="{0E620817-ABA2-45B0-AC86-FD611DB0ED86}" srcOrd="0" destOrd="0" presId="urn:microsoft.com/office/officeart/2005/8/layout/vList2"/>
    <dgm:cxn modelId="{EE4E2F58-4449-4635-A8AF-E8517CAE9906}" type="presParOf" srcId="{B8C23DAA-BD15-44F2-8CCB-77045F84CCAE}" destId="{81B8BC16-DA11-44FD-B016-C8F2274C0D04}" srcOrd="1" destOrd="0" presId="urn:microsoft.com/office/officeart/2005/8/layout/vList2"/>
    <dgm:cxn modelId="{A97A49A4-1088-4B84-83E5-E0F2B477C83A}" type="presParOf" srcId="{B8C23DAA-BD15-44F2-8CCB-77045F84CCAE}" destId="{7EC9E8F5-AADD-4282-8FF1-D688A49E52EE}" srcOrd="2" destOrd="0" presId="urn:microsoft.com/office/officeart/2005/8/layout/vList2"/>
    <dgm:cxn modelId="{2BDBDFE0-07E0-4EDE-AE93-E05BCC9AD9F8}" type="presParOf" srcId="{B8C23DAA-BD15-44F2-8CCB-77045F84CCAE}" destId="{DC39E55F-7731-4386-BFD9-236F6A628D52}" srcOrd="3" destOrd="0" presId="urn:microsoft.com/office/officeart/2005/8/layout/vList2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D8FF4E5-EB55-408B-AC44-A744205E71B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A163B17-9C76-46CC-BC7D-990FDDC633BA}">
      <dgm:prSet phldrT="[Текст]" custT="1"/>
      <dgm:spPr/>
      <dgm:t>
        <a:bodyPr/>
        <a:lstStyle/>
        <a:p>
          <a:r>
            <a:rPr lang="ru-RU" sz="1600" dirty="0"/>
            <a:t>Численность безработных</a:t>
          </a:r>
        </a:p>
      </dgm:t>
    </dgm:pt>
    <dgm:pt modelId="{000F5358-4BF4-4D98-AFB1-DB9AA68A0DA2}" type="parTrans" cxnId="{D5AD6EEE-7CD7-4385-874E-4A8AAFE9CC30}">
      <dgm:prSet/>
      <dgm:spPr/>
      <dgm:t>
        <a:bodyPr/>
        <a:lstStyle/>
        <a:p>
          <a:endParaRPr lang="ru-RU" sz="1600"/>
        </a:p>
      </dgm:t>
    </dgm:pt>
    <dgm:pt modelId="{50FDE751-2EC0-42C1-B1F9-2035D14A59BE}" type="sibTrans" cxnId="{D5AD6EEE-7CD7-4385-874E-4A8AAFE9CC30}">
      <dgm:prSet/>
      <dgm:spPr/>
      <dgm:t>
        <a:bodyPr/>
        <a:lstStyle/>
        <a:p>
          <a:endParaRPr lang="ru-RU" sz="1600"/>
        </a:p>
      </dgm:t>
    </dgm:pt>
    <dgm:pt modelId="{9AB92337-8FE0-4409-AEBA-D4627E5992A4}">
      <dgm:prSet phldrT="[Текст]" custT="1"/>
      <dgm:spPr/>
      <dgm:t>
        <a:bodyPr/>
        <a:lstStyle/>
        <a:p>
          <a:r>
            <a:rPr lang="ru-RU" sz="1600" dirty="0"/>
            <a:t>21 ч.</a:t>
          </a:r>
        </a:p>
      </dgm:t>
    </dgm:pt>
    <dgm:pt modelId="{CAD59238-D075-4AE0-B310-05DC414B013C}" type="parTrans" cxnId="{1DA43F8C-28A5-4687-97E9-43245A431725}">
      <dgm:prSet/>
      <dgm:spPr/>
      <dgm:t>
        <a:bodyPr/>
        <a:lstStyle/>
        <a:p>
          <a:endParaRPr lang="ru-RU" sz="1600"/>
        </a:p>
      </dgm:t>
    </dgm:pt>
    <dgm:pt modelId="{EF2CCF92-B2AB-4885-A672-ADD3FE35636D}" type="sibTrans" cxnId="{1DA43F8C-28A5-4687-97E9-43245A431725}">
      <dgm:prSet/>
      <dgm:spPr/>
      <dgm:t>
        <a:bodyPr/>
        <a:lstStyle/>
        <a:p>
          <a:endParaRPr lang="ru-RU" sz="1600"/>
        </a:p>
      </dgm:t>
    </dgm:pt>
    <dgm:pt modelId="{DFC6EDCE-6BD4-4867-BDFB-217BCA757DDF}" type="pres">
      <dgm:prSet presAssocID="{AD8FF4E5-EB55-408B-AC44-A744205E71B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26912CE-032F-433B-8467-9C2BF10F4E57}" type="pres">
      <dgm:prSet presAssocID="{6A163B17-9C76-46CC-BC7D-990FDDC633B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99A992-F837-47B9-966B-747A7FAF3AD6}" type="pres">
      <dgm:prSet presAssocID="{6A163B17-9C76-46CC-BC7D-990FDDC633BA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DA43F8C-28A5-4687-97E9-43245A431725}" srcId="{6A163B17-9C76-46CC-BC7D-990FDDC633BA}" destId="{9AB92337-8FE0-4409-AEBA-D4627E5992A4}" srcOrd="0" destOrd="0" parTransId="{CAD59238-D075-4AE0-B310-05DC414B013C}" sibTransId="{EF2CCF92-B2AB-4885-A672-ADD3FE35636D}"/>
    <dgm:cxn modelId="{5493CEBB-49B4-406C-8514-C72D7AA9206B}" type="presOf" srcId="{6A163B17-9C76-46CC-BC7D-990FDDC633BA}" destId="{226912CE-032F-433B-8467-9C2BF10F4E57}" srcOrd="0" destOrd="0" presId="urn:microsoft.com/office/officeart/2005/8/layout/vList2"/>
    <dgm:cxn modelId="{19764A8C-BD7B-4E85-88E9-382652D1EBBC}" type="presOf" srcId="{AD8FF4E5-EB55-408B-AC44-A744205E71B3}" destId="{DFC6EDCE-6BD4-4867-BDFB-217BCA757DDF}" srcOrd="0" destOrd="0" presId="urn:microsoft.com/office/officeart/2005/8/layout/vList2"/>
    <dgm:cxn modelId="{666A9CD6-CF94-433A-AED0-6C6103DE46C3}" type="presOf" srcId="{9AB92337-8FE0-4409-AEBA-D4627E5992A4}" destId="{3099A992-F837-47B9-966B-747A7FAF3AD6}" srcOrd="0" destOrd="0" presId="urn:microsoft.com/office/officeart/2005/8/layout/vList2"/>
    <dgm:cxn modelId="{D5AD6EEE-7CD7-4385-874E-4A8AAFE9CC30}" srcId="{AD8FF4E5-EB55-408B-AC44-A744205E71B3}" destId="{6A163B17-9C76-46CC-BC7D-990FDDC633BA}" srcOrd="0" destOrd="0" parTransId="{000F5358-4BF4-4D98-AFB1-DB9AA68A0DA2}" sibTransId="{50FDE751-2EC0-42C1-B1F9-2035D14A59BE}"/>
    <dgm:cxn modelId="{F6EC7DC7-8DAD-4DFB-9FF7-84A260B6650C}" type="presParOf" srcId="{DFC6EDCE-6BD4-4867-BDFB-217BCA757DDF}" destId="{226912CE-032F-433B-8467-9C2BF10F4E57}" srcOrd="0" destOrd="0" presId="urn:microsoft.com/office/officeart/2005/8/layout/vList2"/>
    <dgm:cxn modelId="{5A87DE4C-A1E1-45EA-9B8E-3F54256940FA}" type="presParOf" srcId="{DFC6EDCE-6BD4-4867-BDFB-217BCA757DDF}" destId="{3099A992-F837-47B9-966B-747A7FAF3AD6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C2B29B2-3F09-479E-AA6A-436E3A090CF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C30245F-00EE-4ADF-8E2E-D5C65A4CC709}">
      <dgm:prSet phldrT="[Текст]" custT="1"/>
      <dgm:spPr/>
      <dgm:t>
        <a:bodyPr/>
        <a:lstStyle/>
        <a:p>
          <a:r>
            <a:rPr lang="ru-RU" sz="2000" dirty="0"/>
            <a:t>Численность населения района</a:t>
          </a:r>
        </a:p>
      </dgm:t>
    </dgm:pt>
    <dgm:pt modelId="{218272CF-25F1-49B6-8311-39426572DF2E}" type="parTrans" cxnId="{91A49608-7C04-4EF7-A34D-76C99A7DB26D}">
      <dgm:prSet/>
      <dgm:spPr/>
      <dgm:t>
        <a:bodyPr/>
        <a:lstStyle/>
        <a:p>
          <a:endParaRPr lang="ru-RU" sz="2000"/>
        </a:p>
      </dgm:t>
    </dgm:pt>
    <dgm:pt modelId="{F1B42514-DCAB-4428-911C-197C345DEF9D}" type="sibTrans" cxnId="{91A49608-7C04-4EF7-A34D-76C99A7DB26D}">
      <dgm:prSet/>
      <dgm:spPr/>
      <dgm:t>
        <a:bodyPr/>
        <a:lstStyle/>
        <a:p>
          <a:endParaRPr lang="ru-RU" sz="2000"/>
        </a:p>
      </dgm:t>
    </dgm:pt>
    <dgm:pt modelId="{4C9E42B0-5415-422B-A273-0C6D430DED6D}">
      <dgm:prSet phldrT="[Текст]" custT="1"/>
      <dgm:spPr/>
      <dgm:t>
        <a:bodyPr/>
        <a:lstStyle/>
        <a:p>
          <a:r>
            <a:rPr lang="ru-RU" sz="2000" dirty="0"/>
            <a:t>14637 ч.</a:t>
          </a:r>
        </a:p>
      </dgm:t>
    </dgm:pt>
    <dgm:pt modelId="{6CC49885-BF35-4264-BC12-4FF22EE1DCD7}" type="parTrans" cxnId="{4DD303C8-D096-4092-A785-19180B25C8D9}">
      <dgm:prSet/>
      <dgm:spPr/>
      <dgm:t>
        <a:bodyPr/>
        <a:lstStyle/>
        <a:p>
          <a:endParaRPr lang="ru-RU" sz="2000"/>
        </a:p>
      </dgm:t>
    </dgm:pt>
    <dgm:pt modelId="{C72B3277-7382-4C5F-A16E-602EEB9C5DD6}" type="sibTrans" cxnId="{4DD303C8-D096-4092-A785-19180B25C8D9}">
      <dgm:prSet/>
      <dgm:spPr/>
      <dgm:t>
        <a:bodyPr/>
        <a:lstStyle/>
        <a:p>
          <a:endParaRPr lang="ru-RU" sz="2000"/>
        </a:p>
      </dgm:t>
    </dgm:pt>
    <dgm:pt modelId="{0CBFB2D9-EAEA-4621-B59E-EC996E2F3257}">
      <dgm:prSet phldrT="[Текст]" custT="1"/>
      <dgm:spPr/>
      <dgm:t>
        <a:bodyPr/>
        <a:lstStyle/>
        <a:p>
          <a:r>
            <a:rPr lang="ru-RU" sz="2000" dirty="0"/>
            <a:t>Численность трудоспособного населения</a:t>
          </a:r>
        </a:p>
      </dgm:t>
    </dgm:pt>
    <dgm:pt modelId="{99DBBFD8-CCCE-4EB5-A94D-17D4908F807D}" type="parTrans" cxnId="{BDCACFA9-1377-4A11-91A4-A76BCB8E40D4}">
      <dgm:prSet/>
      <dgm:spPr/>
      <dgm:t>
        <a:bodyPr/>
        <a:lstStyle/>
        <a:p>
          <a:endParaRPr lang="ru-RU" sz="2000"/>
        </a:p>
      </dgm:t>
    </dgm:pt>
    <dgm:pt modelId="{C6F9AB1D-2E0F-4772-A55F-A0466F1F358F}" type="sibTrans" cxnId="{BDCACFA9-1377-4A11-91A4-A76BCB8E40D4}">
      <dgm:prSet/>
      <dgm:spPr/>
      <dgm:t>
        <a:bodyPr/>
        <a:lstStyle/>
        <a:p>
          <a:endParaRPr lang="ru-RU" sz="2000"/>
        </a:p>
      </dgm:t>
    </dgm:pt>
    <dgm:pt modelId="{C60E04A4-13B7-47D9-A5FE-C7C77AC0F02B}">
      <dgm:prSet phldrT="[Текст]" custT="1"/>
      <dgm:spPr/>
      <dgm:t>
        <a:bodyPr/>
        <a:lstStyle/>
        <a:p>
          <a:r>
            <a:rPr lang="ru-RU" sz="2000" dirty="0"/>
            <a:t>7645 ч. (52,2 % от </a:t>
          </a:r>
          <a:r>
            <a:rPr lang="ru-RU" sz="2000" dirty="0" err="1"/>
            <a:t>отщей</a:t>
          </a:r>
          <a:r>
            <a:rPr lang="ru-RU" sz="2000" dirty="0"/>
            <a:t> численность населения)</a:t>
          </a:r>
        </a:p>
      </dgm:t>
    </dgm:pt>
    <dgm:pt modelId="{D1A08D3A-9962-47BE-B094-F2D7D7F0CAC5}" type="parTrans" cxnId="{DA3398D7-FFA8-4B54-813D-B1A510341B04}">
      <dgm:prSet/>
      <dgm:spPr/>
      <dgm:t>
        <a:bodyPr/>
        <a:lstStyle/>
        <a:p>
          <a:endParaRPr lang="ru-RU" sz="2000"/>
        </a:p>
      </dgm:t>
    </dgm:pt>
    <dgm:pt modelId="{C7AA711B-062C-45D1-8F7E-CE1F84D482FC}" type="sibTrans" cxnId="{DA3398D7-FFA8-4B54-813D-B1A510341B04}">
      <dgm:prSet/>
      <dgm:spPr/>
      <dgm:t>
        <a:bodyPr/>
        <a:lstStyle/>
        <a:p>
          <a:endParaRPr lang="ru-RU" sz="2000"/>
        </a:p>
      </dgm:t>
    </dgm:pt>
    <dgm:pt modelId="{E52FA663-2CBB-4F26-914B-7E729BC68424}" type="pres">
      <dgm:prSet presAssocID="{2C2B29B2-3F09-479E-AA6A-436E3A090CF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1EC163B-6BCD-4633-88A3-0762A7C4F5FB}" type="pres">
      <dgm:prSet presAssocID="{6C30245F-00EE-4ADF-8E2E-D5C65A4CC709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E4832C-16CD-4002-AB55-22D2C934B54C}" type="pres">
      <dgm:prSet presAssocID="{6C30245F-00EE-4ADF-8E2E-D5C65A4CC709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3E1FAB-4CC5-4AC7-B16D-2F0C2926C1DA}" type="pres">
      <dgm:prSet presAssocID="{0CBFB2D9-EAEA-4621-B59E-EC996E2F3257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04BCC9-EE68-43D2-9871-800721F06C77}" type="pres">
      <dgm:prSet presAssocID="{0CBFB2D9-EAEA-4621-B59E-EC996E2F3257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9AAA569-F884-4DC4-B5A2-BDB679A14EA9}" type="presOf" srcId="{6C30245F-00EE-4ADF-8E2E-D5C65A4CC709}" destId="{81EC163B-6BCD-4633-88A3-0762A7C4F5FB}" srcOrd="0" destOrd="0" presId="urn:microsoft.com/office/officeart/2005/8/layout/vList2"/>
    <dgm:cxn modelId="{F066A420-AB8B-40A2-B0B2-E20C634DF0A4}" type="presOf" srcId="{2C2B29B2-3F09-479E-AA6A-436E3A090CFB}" destId="{E52FA663-2CBB-4F26-914B-7E729BC68424}" srcOrd="0" destOrd="0" presId="urn:microsoft.com/office/officeart/2005/8/layout/vList2"/>
    <dgm:cxn modelId="{4DD303C8-D096-4092-A785-19180B25C8D9}" srcId="{6C30245F-00EE-4ADF-8E2E-D5C65A4CC709}" destId="{4C9E42B0-5415-422B-A273-0C6D430DED6D}" srcOrd="0" destOrd="0" parTransId="{6CC49885-BF35-4264-BC12-4FF22EE1DCD7}" sibTransId="{C72B3277-7382-4C5F-A16E-602EEB9C5DD6}"/>
    <dgm:cxn modelId="{DA3398D7-FFA8-4B54-813D-B1A510341B04}" srcId="{0CBFB2D9-EAEA-4621-B59E-EC996E2F3257}" destId="{C60E04A4-13B7-47D9-A5FE-C7C77AC0F02B}" srcOrd="0" destOrd="0" parTransId="{D1A08D3A-9962-47BE-B094-F2D7D7F0CAC5}" sibTransId="{C7AA711B-062C-45D1-8F7E-CE1F84D482FC}"/>
    <dgm:cxn modelId="{FF55E0AE-3811-499C-9D24-2DCC2911488E}" type="presOf" srcId="{C60E04A4-13B7-47D9-A5FE-C7C77AC0F02B}" destId="{EF04BCC9-EE68-43D2-9871-800721F06C77}" srcOrd="0" destOrd="0" presId="urn:microsoft.com/office/officeart/2005/8/layout/vList2"/>
    <dgm:cxn modelId="{BDCACFA9-1377-4A11-91A4-A76BCB8E40D4}" srcId="{2C2B29B2-3F09-479E-AA6A-436E3A090CFB}" destId="{0CBFB2D9-EAEA-4621-B59E-EC996E2F3257}" srcOrd="1" destOrd="0" parTransId="{99DBBFD8-CCCE-4EB5-A94D-17D4908F807D}" sibTransId="{C6F9AB1D-2E0F-4772-A55F-A0466F1F358F}"/>
    <dgm:cxn modelId="{FA6C76D9-A057-44BD-B0F4-31A5B52A4381}" type="presOf" srcId="{4C9E42B0-5415-422B-A273-0C6D430DED6D}" destId="{34E4832C-16CD-4002-AB55-22D2C934B54C}" srcOrd="0" destOrd="0" presId="urn:microsoft.com/office/officeart/2005/8/layout/vList2"/>
    <dgm:cxn modelId="{EBD3411E-17B4-447C-BBB2-E7E594A1D39C}" type="presOf" srcId="{0CBFB2D9-EAEA-4621-B59E-EC996E2F3257}" destId="{743E1FAB-4CC5-4AC7-B16D-2F0C2926C1DA}" srcOrd="0" destOrd="0" presId="urn:microsoft.com/office/officeart/2005/8/layout/vList2"/>
    <dgm:cxn modelId="{91A49608-7C04-4EF7-A34D-76C99A7DB26D}" srcId="{2C2B29B2-3F09-479E-AA6A-436E3A090CFB}" destId="{6C30245F-00EE-4ADF-8E2E-D5C65A4CC709}" srcOrd="0" destOrd="0" parTransId="{218272CF-25F1-49B6-8311-39426572DF2E}" sibTransId="{F1B42514-DCAB-4428-911C-197C345DEF9D}"/>
    <dgm:cxn modelId="{5ECF42BE-9901-4568-AAD3-8FAC85AE1365}" type="presParOf" srcId="{E52FA663-2CBB-4F26-914B-7E729BC68424}" destId="{81EC163B-6BCD-4633-88A3-0762A7C4F5FB}" srcOrd="0" destOrd="0" presId="urn:microsoft.com/office/officeart/2005/8/layout/vList2"/>
    <dgm:cxn modelId="{55049254-83E6-4E82-BD41-D6AD04A3EF41}" type="presParOf" srcId="{E52FA663-2CBB-4F26-914B-7E729BC68424}" destId="{34E4832C-16CD-4002-AB55-22D2C934B54C}" srcOrd="1" destOrd="0" presId="urn:microsoft.com/office/officeart/2005/8/layout/vList2"/>
    <dgm:cxn modelId="{BE74244B-160A-43A1-94E0-3C47D93F3ED3}" type="presParOf" srcId="{E52FA663-2CBB-4F26-914B-7E729BC68424}" destId="{743E1FAB-4CC5-4AC7-B16D-2F0C2926C1DA}" srcOrd="2" destOrd="0" presId="urn:microsoft.com/office/officeart/2005/8/layout/vList2"/>
    <dgm:cxn modelId="{57581D3D-7456-43F5-B473-65B1F85F7D67}" type="presParOf" srcId="{E52FA663-2CBB-4F26-914B-7E729BC68424}" destId="{EF04BCC9-EE68-43D2-9871-800721F06C77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620817-ABA2-45B0-AC86-FD611DB0ED86}">
      <dsp:nvSpPr>
        <dsp:cNvPr id="0" name=""/>
        <dsp:cNvSpPr/>
      </dsp:nvSpPr>
      <dsp:spPr>
        <a:xfrm>
          <a:off x="0" y="9317"/>
          <a:ext cx="4924301" cy="4492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Численность занятых в экономике</a:t>
          </a:r>
        </a:p>
      </dsp:txBody>
      <dsp:txXfrm>
        <a:off x="21932" y="31249"/>
        <a:ext cx="4880437" cy="405416"/>
      </dsp:txXfrm>
    </dsp:sp>
    <dsp:sp modelId="{81B8BC16-DA11-44FD-B016-C8F2274C0D04}">
      <dsp:nvSpPr>
        <dsp:cNvPr id="0" name=""/>
        <dsp:cNvSpPr/>
      </dsp:nvSpPr>
      <dsp:spPr>
        <a:xfrm>
          <a:off x="0" y="458598"/>
          <a:ext cx="4924301" cy="4719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347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600" kern="1200" dirty="0"/>
            <a:t>2348 ч., из них: занято в крупных и средних предприятий – 1918 (84,7%)</a:t>
          </a:r>
        </a:p>
      </dsp:txBody>
      <dsp:txXfrm>
        <a:off x="0" y="458598"/>
        <a:ext cx="4924301" cy="471960"/>
      </dsp:txXfrm>
    </dsp:sp>
    <dsp:sp modelId="{7EC9E8F5-AADD-4282-8FF1-D688A49E52EE}">
      <dsp:nvSpPr>
        <dsp:cNvPr id="0" name=""/>
        <dsp:cNvSpPr/>
      </dsp:nvSpPr>
      <dsp:spPr>
        <a:xfrm>
          <a:off x="0" y="930558"/>
          <a:ext cx="4924301" cy="4492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Численность пенсионеров</a:t>
          </a:r>
        </a:p>
      </dsp:txBody>
      <dsp:txXfrm>
        <a:off x="21932" y="952490"/>
        <a:ext cx="4880437" cy="405416"/>
      </dsp:txXfrm>
    </dsp:sp>
    <dsp:sp modelId="{DC39E55F-7731-4386-BFD9-236F6A628D52}">
      <dsp:nvSpPr>
        <dsp:cNvPr id="0" name=""/>
        <dsp:cNvSpPr/>
      </dsp:nvSpPr>
      <dsp:spPr>
        <a:xfrm>
          <a:off x="0" y="1379838"/>
          <a:ext cx="4924301" cy="397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347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600" kern="1200" dirty="0"/>
            <a:t>4922 чел</a:t>
          </a:r>
        </a:p>
      </dsp:txBody>
      <dsp:txXfrm>
        <a:off x="0" y="1379838"/>
        <a:ext cx="4924301" cy="39744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6912CE-032F-433B-8467-9C2BF10F4E57}">
      <dsp:nvSpPr>
        <dsp:cNvPr id="0" name=""/>
        <dsp:cNvSpPr/>
      </dsp:nvSpPr>
      <dsp:spPr>
        <a:xfrm>
          <a:off x="0" y="1701"/>
          <a:ext cx="4924301" cy="505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Численность безработных</a:t>
          </a:r>
        </a:p>
      </dsp:txBody>
      <dsp:txXfrm>
        <a:off x="24674" y="26375"/>
        <a:ext cx="4874953" cy="456092"/>
      </dsp:txXfrm>
    </dsp:sp>
    <dsp:sp modelId="{3099A992-F837-47B9-966B-747A7FAF3AD6}">
      <dsp:nvSpPr>
        <dsp:cNvPr id="0" name=""/>
        <dsp:cNvSpPr/>
      </dsp:nvSpPr>
      <dsp:spPr>
        <a:xfrm>
          <a:off x="0" y="507141"/>
          <a:ext cx="4924301" cy="4471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347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600" kern="1200" dirty="0"/>
            <a:t>21 ч.</a:t>
          </a:r>
        </a:p>
      </dsp:txBody>
      <dsp:txXfrm>
        <a:off x="0" y="507141"/>
        <a:ext cx="4924301" cy="44712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EC163B-6BCD-4633-88A3-0762A7C4F5FB}">
      <dsp:nvSpPr>
        <dsp:cNvPr id="0" name=""/>
        <dsp:cNvSpPr/>
      </dsp:nvSpPr>
      <dsp:spPr>
        <a:xfrm>
          <a:off x="0" y="3094"/>
          <a:ext cx="4924301" cy="7792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Численность населения района</a:t>
          </a:r>
        </a:p>
      </dsp:txBody>
      <dsp:txXfrm>
        <a:off x="38038" y="41132"/>
        <a:ext cx="4848225" cy="703143"/>
      </dsp:txXfrm>
    </dsp:sp>
    <dsp:sp modelId="{34E4832C-16CD-4002-AB55-22D2C934B54C}">
      <dsp:nvSpPr>
        <dsp:cNvPr id="0" name=""/>
        <dsp:cNvSpPr/>
      </dsp:nvSpPr>
      <dsp:spPr>
        <a:xfrm>
          <a:off x="0" y="782314"/>
          <a:ext cx="4924301" cy="596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347" tIns="25400" rIns="142240" bIns="254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000" kern="1200" dirty="0"/>
            <a:t>14637 ч.</a:t>
          </a:r>
        </a:p>
      </dsp:txBody>
      <dsp:txXfrm>
        <a:off x="0" y="782314"/>
        <a:ext cx="4924301" cy="596160"/>
      </dsp:txXfrm>
    </dsp:sp>
    <dsp:sp modelId="{743E1FAB-4CC5-4AC7-B16D-2F0C2926C1DA}">
      <dsp:nvSpPr>
        <dsp:cNvPr id="0" name=""/>
        <dsp:cNvSpPr/>
      </dsp:nvSpPr>
      <dsp:spPr>
        <a:xfrm>
          <a:off x="0" y="1378474"/>
          <a:ext cx="4924301" cy="7792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Численность трудоспособного населения</a:t>
          </a:r>
        </a:p>
      </dsp:txBody>
      <dsp:txXfrm>
        <a:off x="38038" y="1416512"/>
        <a:ext cx="4848225" cy="703143"/>
      </dsp:txXfrm>
    </dsp:sp>
    <dsp:sp modelId="{EF04BCC9-EE68-43D2-9871-800721F06C77}">
      <dsp:nvSpPr>
        <dsp:cNvPr id="0" name=""/>
        <dsp:cNvSpPr/>
      </dsp:nvSpPr>
      <dsp:spPr>
        <a:xfrm>
          <a:off x="0" y="2157694"/>
          <a:ext cx="4924301" cy="596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347" tIns="25400" rIns="142240" bIns="254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000" kern="1200" dirty="0"/>
            <a:t>7645 ч. (52,2 % от </a:t>
          </a:r>
          <a:r>
            <a:rPr lang="ru-RU" sz="2000" kern="1200" dirty="0" err="1"/>
            <a:t>отщей</a:t>
          </a:r>
          <a:r>
            <a:rPr lang="ru-RU" sz="2000" kern="1200" dirty="0"/>
            <a:t> численность населения)</a:t>
          </a:r>
        </a:p>
      </dsp:txBody>
      <dsp:txXfrm>
        <a:off x="0" y="2157694"/>
        <a:ext cx="4924301" cy="5961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E21EF1-E8E8-4591-9591-A40926118B66}" type="datetimeFigureOut">
              <a:rPr lang="ru-RU" smtClean="0"/>
              <a:t>07.12.2023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6F5EC1-3ED2-4275-824E-6A305FB831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267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F5EC1-3ED2-4275-824E-6A305FB83168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92610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ECF3E-9BF6-4941-BDAB-E500F8D1E2A0}" type="datetimeFigureOut">
              <a:rPr lang="ru-RU" smtClean="0"/>
              <a:t>07.12.2023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17AD6A7D-127F-465B-A4DA-691A47C75C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8919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ECF3E-9BF6-4941-BDAB-E500F8D1E2A0}" type="datetimeFigureOut">
              <a:rPr lang="ru-RU" smtClean="0"/>
              <a:t>07.12.2023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D6A7D-127F-465B-A4DA-691A47C75C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91191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ECF3E-9BF6-4941-BDAB-E500F8D1E2A0}" type="datetimeFigureOut">
              <a:rPr lang="ru-RU" smtClean="0"/>
              <a:t>07.12.2023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D6A7D-127F-465B-A4DA-691A47C75C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0391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ECF3E-9BF6-4941-BDAB-E500F8D1E2A0}" type="datetimeFigureOut">
              <a:rPr lang="ru-RU" smtClean="0"/>
              <a:t>07.12.2023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D6A7D-127F-465B-A4DA-691A47C75C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936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FD9ECF3E-9BF6-4941-BDAB-E500F8D1E2A0}" type="datetimeFigureOut">
              <a:rPr lang="ru-RU" smtClean="0"/>
              <a:t>07.12.2023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17AD6A7D-127F-465B-A4DA-691A47C75C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3635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ECF3E-9BF6-4941-BDAB-E500F8D1E2A0}" type="datetimeFigureOut">
              <a:rPr lang="ru-RU" smtClean="0"/>
              <a:t>07.12.2023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D6A7D-127F-465B-A4DA-691A47C75C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487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ECF3E-9BF6-4941-BDAB-E500F8D1E2A0}" type="datetimeFigureOut">
              <a:rPr lang="ru-RU" smtClean="0"/>
              <a:t>07.12.2023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D6A7D-127F-465B-A4DA-691A47C75C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977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ECF3E-9BF6-4941-BDAB-E500F8D1E2A0}" type="datetimeFigureOut">
              <a:rPr lang="ru-RU" smtClean="0"/>
              <a:t>07.12.2023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D6A7D-127F-465B-A4DA-691A47C75C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7278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ECF3E-9BF6-4941-BDAB-E500F8D1E2A0}" type="datetimeFigureOut">
              <a:rPr lang="ru-RU" smtClean="0"/>
              <a:t>07.12.2023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D6A7D-127F-465B-A4DA-691A47C75C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16854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ECF3E-9BF6-4941-BDAB-E500F8D1E2A0}" type="datetimeFigureOut">
              <a:rPr lang="ru-RU" smtClean="0"/>
              <a:t>07.12.2023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D6A7D-127F-465B-A4DA-691A47C75C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372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ECF3E-9BF6-4941-BDAB-E500F8D1E2A0}" type="datetimeFigureOut">
              <a:rPr lang="ru-RU" smtClean="0"/>
              <a:t>07.12.2023</a:t>
            </a:fld>
            <a:endParaRPr lang="ru-RU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D6A7D-127F-465B-A4DA-691A47C75C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74565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alpha val="4000"/>
                <a:lumMod val="72000"/>
                <a:lumOff val="28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FD9ECF3E-9BF6-4941-BDAB-E500F8D1E2A0}" type="datetimeFigureOut">
              <a:rPr lang="ru-RU" smtClean="0"/>
              <a:t>07.12.2023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17AD6A7D-127F-465B-A4DA-691A47C75C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521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18" Type="http://schemas.openxmlformats.org/officeDocument/2006/relationships/diagramColors" Target="../diagrams/colors3.xml"/><Relationship Id="rId3" Type="http://schemas.openxmlformats.org/officeDocument/2006/relationships/image" Target="../media/image6.jpeg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17" Type="http://schemas.openxmlformats.org/officeDocument/2006/relationships/diagramQuickStyle" Target="../diagrams/quickStyle3.xml"/><Relationship Id="rId2" Type="http://schemas.openxmlformats.org/officeDocument/2006/relationships/notesSlide" Target="../notesSlides/notesSlide1.xml"/><Relationship Id="rId16" Type="http://schemas.openxmlformats.org/officeDocument/2006/relationships/diagramLayout" Target="../diagrams/layout3.xml"/><Relationship Id="rId20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5" Type="http://schemas.openxmlformats.org/officeDocument/2006/relationships/diagramData" Target="../diagrams/data3.xml"/><Relationship Id="rId10" Type="http://schemas.openxmlformats.org/officeDocument/2006/relationships/diagramLayout" Target="../diagrams/layout2.xml"/><Relationship Id="rId19" Type="http://schemas.microsoft.com/office/2007/relationships/diagramDrawing" Target="../diagrams/drawing3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Relationship Id="rId1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g"/><Relationship Id="rId5" Type="http://schemas.openxmlformats.org/officeDocument/2006/relationships/image" Target="../media/image22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arinform.ru/assets/images/resources/225422/e1fa1ef0a7f75118d3f0154fb96f4531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87000"/>
                    </a14:imgEffect>
                    <a14:imgEffect>
                      <a14:brightnessContrast contrast="-3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1999" cy="6884721"/>
          </a:xfrm>
          <a:prstGeom prst="rect">
            <a:avLst/>
          </a:prstGeom>
          <a:noFill/>
          <a:ln>
            <a:solidFill>
              <a:srgbClr val="00B050"/>
            </a:solidFill>
          </a:ln>
          <a:effectLst>
            <a:glow>
              <a:schemeClr val="accent1"/>
            </a:glow>
            <a:reflection endPos="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94264" y="5201392"/>
            <a:ext cx="5003469" cy="1306285"/>
          </a:xfrm>
        </p:spPr>
        <p:txBody>
          <a:bodyPr>
            <a:noAutofit/>
          </a:bodyPr>
          <a:lstStyle/>
          <a:p>
            <a:pPr marL="457200" indent="90170" algn="ctr">
              <a:lnSpc>
                <a:spcPct val="107000"/>
              </a:lnSpc>
              <a:spcAft>
                <a:spcPts val="0"/>
              </a:spcAft>
            </a:pPr>
            <a:r>
              <a:rPr lang="ru-RU" sz="1600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1600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600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1600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600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1600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Отчет: </a:t>
            </a:r>
            <a:r>
              <a:rPr lang="en-US" sz="1800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6 </a:t>
            </a:r>
            <a:r>
              <a:rPr lang="ru-RU" sz="1800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декабря 2023</a:t>
            </a:r>
            <a:endParaRPr lang="ru-RU" sz="18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0850" y="1058797"/>
            <a:ext cx="10830296" cy="505619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/>
          <a:p>
            <a:pPr marL="457200" indent="90170"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n w="22225">
                  <a:solidFill>
                    <a:srgbClr val="FFFF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Инвестиционный профиль </a:t>
            </a:r>
            <a:r>
              <a:rPr lang="ru-RU" sz="3200" b="1" dirty="0" err="1">
                <a:ln w="22225">
                  <a:solidFill>
                    <a:srgbClr val="FFFF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Озинского</a:t>
            </a:r>
            <a:r>
              <a:rPr lang="ru-RU" sz="3200" b="1" dirty="0">
                <a:ln w="22225">
                  <a:solidFill>
                    <a:srgbClr val="FFFF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муниципального района Саратовской области до 2025 года </a:t>
            </a:r>
          </a:p>
          <a:p>
            <a:pPr marL="457200" indent="90170" algn="ctr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ln w="22225">
                <a:solidFill>
                  <a:srgbClr val="FFFF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90170" algn="ctr">
              <a:lnSpc>
                <a:spcPct val="107000"/>
              </a:lnSpc>
              <a:spcAft>
                <a:spcPts val="0"/>
              </a:spcAft>
            </a:pPr>
            <a:r>
              <a:rPr lang="ru-RU" sz="3200" b="1" dirty="0">
                <a:ln w="22225">
                  <a:solidFill>
                    <a:srgbClr val="FFFF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рамках мероприятия «Разработка планов инвестиционного развития муниципальных района Саратовской области»</a:t>
            </a:r>
            <a:endParaRPr lang="ru-RU" sz="3200" b="1" dirty="0">
              <a:ln w="22225">
                <a:solidFill>
                  <a:srgbClr val="FFFF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90170"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n w="22225">
                  <a:solidFill>
                    <a:srgbClr val="FFFF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3200" b="1" dirty="0">
              <a:ln w="22225">
                <a:solidFill>
                  <a:srgbClr val="FFFF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90170" algn="ctr"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ln w="22225">
                <a:solidFill>
                  <a:srgbClr val="FFFF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28644" y="124031"/>
            <a:ext cx="5134707" cy="40536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457200" indent="90170"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glow rad="101600">
                    <a:srgbClr val="FFFF00">
                      <a:alpha val="40000"/>
                    </a:srgbClr>
                  </a:glow>
                  <a:reflection blurRad="6350" stA="60000" endA="900" endPos="60000" dist="29997" dir="5400000" sy="-100000" algn="bl" rotWithShape="0"/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ИНВЕСТПРОФИЛЬ - 2023 </a:t>
            </a:r>
            <a:endParaRPr lang="ru-RU" b="1" dirty="0">
              <a:ln>
                <a:solidFill>
                  <a:schemeClr val="tx1"/>
                </a:solidFill>
              </a:ln>
              <a:solidFill>
                <a:srgbClr val="FFFF00"/>
              </a:solidFill>
              <a:effectLst>
                <a:glow rad="101600">
                  <a:srgbClr val="FFFF00">
                    <a:alpha val="40000"/>
                  </a:srgbClr>
                </a:glow>
                <a:reflection blurRad="6350" stA="60000" endA="900" endPos="60000" dist="29997" dir="5400000" sy="-100000" algn="bl" rotWithShape="0"/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s://shkolamodin-r64.gosweb.gosuslugi.ru/netcat_files/29/974/gerb.jpg">
            <a:extLst>
              <a:ext uri="{FF2B5EF4-FFF2-40B4-BE49-F238E27FC236}">
                <a16:creationId xmlns:a16="http://schemas.microsoft.com/office/drawing/2014/main" id="{92FE38AF-2BAC-4944-B0AC-AC4718DE4E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4969" y="7937"/>
            <a:ext cx="651456" cy="816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279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shkolamodin-r64.gosweb.gosuslugi.ru/netcat_files/29/974/gerb.jpg">
            <a:extLst>
              <a:ext uri="{FF2B5EF4-FFF2-40B4-BE49-F238E27FC236}">
                <a16:creationId xmlns:a16="http://schemas.microsoft.com/office/drawing/2014/main" id="{AF294636-8809-4205-85BC-B6A40282F1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4969" y="7937"/>
            <a:ext cx="651456" cy="816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9B74F001-36B6-4415-AECC-D35F2AA681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2792054"/>
              </p:ext>
            </p:extLst>
          </p:nvPr>
        </p:nvGraphicFramePr>
        <p:xfrm>
          <a:off x="0" y="7937"/>
          <a:ext cx="12191998" cy="68421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381572325"/>
                    </a:ext>
                  </a:extLst>
                </a:gridCol>
                <a:gridCol w="910092">
                  <a:extLst>
                    <a:ext uri="{9D8B030D-6E8A-4147-A177-3AD203B41FA5}">
                      <a16:colId xmlns:a16="http://schemas.microsoft.com/office/drawing/2014/main" val="541243143"/>
                    </a:ext>
                  </a:extLst>
                </a:gridCol>
                <a:gridCol w="7217906">
                  <a:extLst>
                    <a:ext uri="{9D8B030D-6E8A-4147-A177-3AD203B41FA5}">
                      <a16:colId xmlns:a16="http://schemas.microsoft.com/office/drawing/2014/main" val="3968577266"/>
                    </a:ext>
                  </a:extLst>
                </a:gridCol>
              </a:tblGrid>
              <a:tr h="323283">
                <a:tc gridSpan="3">
                  <a:txBody>
                    <a:bodyPr/>
                    <a:lstStyle/>
                    <a:p>
                      <a:r>
                        <a:rPr kumimoji="0" lang="ru-RU" sz="1500" b="0" i="0" u="none" strike="noStrike" kern="1200" cap="all" spc="0" normalizeH="0" baseline="0" noProof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+mn-lt"/>
                          <a:ea typeface="+mj-ea"/>
                          <a:cs typeface="+mj-cs"/>
                        </a:rPr>
                        <a:t>Свободные инвестиционные площадки</a:t>
                      </a:r>
                      <a:endParaRPr lang="ru-RU" sz="1500" dirty="0">
                        <a:solidFill>
                          <a:srgbClr val="FFFF00"/>
                        </a:solidFill>
                        <a:latin typeface="+mj-lt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0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6327022"/>
                  </a:ext>
                </a:extLst>
              </a:tr>
              <a:tr h="24631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Cambria (Заголовки)"/>
                        </a:rPr>
                        <a:t>Расположение участка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Cambria (Заголовки)"/>
                        </a:rPr>
                        <a:t>S,</a:t>
                      </a:r>
                      <a:r>
                        <a:rPr lang="ru-RU" sz="1000" dirty="0">
                          <a:latin typeface="Cambria (Заголовки)"/>
                        </a:rPr>
                        <a:t> </a:t>
                      </a:r>
                      <a:r>
                        <a:rPr lang="ru-RU" sz="1000" dirty="0" err="1">
                          <a:latin typeface="Cambria (Заголовки)"/>
                        </a:rPr>
                        <a:t>кв.м</a:t>
                      </a:r>
                      <a:endParaRPr lang="ru-RU" sz="1000" dirty="0">
                        <a:latin typeface="Cambria (Заголовки)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Cambria (Заголовки)"/>
                        </a:rPr>
                        <a:t>Целевое использование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2337026"/>
                  </a:ext>
                </a:extLst>
              </a:tr>
              <a:tr h="55419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Segoe UI" panose="020B0502040204020203" pitchFamily="34" charset="0"/>
                          <a:cs typeface="+mn-cs"/>
                        </a:rPr>
                        <a:t>Саратовская область, </a:t>
                      </a:r>
                      <a:r>
                        <a:rPr kumimoji="0" lang="ru-RU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Segoe UI" panose="020B0502040204020203" pitchFamily="34" charset="0"/>
                          <a:cs typeface="+mn-cs"/>
                        </a:rPr>
                        <a:t>Озинский</a:t>
                      </a:r>
                      <a: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Segoe UI" panose="020B0502040204020203" pitchFamily="34" charset="0"/>
                          <a:cs typeface="+mn-cs"/>
                        </a:rPr>
                        <a:t> район,  Озерское МО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(Заголовки)"/>
                        <a:ea typeface="+mn-ea"/>
                        <a:cs typeface="+mn-cs"/>
                      </a:endParaRPr>
                    </a:p>
                    <a:p>
                      <a:pPr algn="l"/>
                      <a:endParaRPr lang="ru-RU" sz="1000" dirty="0">
                        <a:latin typeface="Cambria (Заголовки)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Cambria (Заголовки)"/>
                        </a:rPr>
                        <a:t>2 307 000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Segoe UI" panose="020B0502040204020203" pitchFamily="34" charset="0"/>
                          <a:cs typeface="Tahoma" panose="020B0604030504040204" pitchFamily="34" charset="0"/>
                        </a:rPr>
                        <a:t>Для размещения мультимодального терминала и сервисной инфраструктуры транспортного логистического центра. Возможны другие виды использования: складские помещения, объекты придорожного сервиса и т.д.</a:t>
                      </a:r>
                      <a:r>
                        <a:rPr kumimoji="0" lang="ru-RU" sz="1000" b="0" i="0" u="none" strike="noStrike" kern="15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Segoe UI" panose="020B0502040204020203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  <a:p>
                      <a:pPr algn="ctr"/>
                      <a:endParaRPr lang="ru-RU" sz="1000" dirty="0">
                        <a:latin typeface="Cambria (Заголовки)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7179808"/>
                  </a:ext>
                </a:extLst>
              </a:tr>
              <a:tr h="55419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Segoe UI" panose="020B0502040204020203" pitchFamily="34" charset="0"/>
                          <a:cs typeface="+mn-cs"/>
                        </a:rPr>
                        <a:t>Саратовская область, </a:t>
                      </a:r>
                      <a:r>
                        <a:rPr kumimoji="0" lang="ru-RU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Segoe UI" panose="020B0502040204020203" pitchFamily="34" charset="0"/>
                          <a:cs typeface="+mn-cs"/>
                        </a:rPr>
                        <a:t>Озинский</a:t>
                      </a:r>
                      <a: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Segoe UI" panose="020B0502040204020203" pitchFamily="34" charset="0"/>
                          <a:cs typeface="+mn-cs"/>
                        </a:rPr>
                        <a:t> район, </a:t>
                      </a:r>
                      <a:r>
                        <a:rPr kumimoji="0" lang="ru-RU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Segoe UI" panose="020B0502040204020203" pitchFamily="34" charset="0"/>
                          <a:cs typeface="+mn-cs"/>
                        </a:rPr>
                        <a:t>р.п</a:t>
                      </a:r>
                      <a: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Segoe UI" panose="020B0502040204020203" pitchFamily="34" charset="0"/>
                          <a:cs typeface="+mn-cs"/>
                        </a:rPr>
                        <a:t>. Озинки, ул. Колхозная, 77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(Заголовки)"/>
                        <a:ea typeface="+mn-ea"/>
                        <a:cs typeface="+mn-cs"/>
                      </a:endParaRPr>
                    </a:p>
                    <a:p>
                      <a:pPr algn="l"/>
                      <a:endParaRPr lang="ru-RU" sz="1000" dirty="0">
                        <a:latin typeface="Cambria (Заголовки)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i="0" dirty="0">
                          <a:solidFill>
                            <a:srgbClr val="333333"/>
                          </a:solidFill>
                          <a:effectLst/>
                          <a:latin typeface="Helvetica Neue"/>
                        </a:rPr>
                        <a:t>990 </a:t>
                      </a:r>
                      <a:endParaRPr lang="ru-RU" sz="1000" dirty="0">
                        <a:latin typeface="Cambria (Заголовки)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Segoe UI" panose="020B0502040204020203" pitchFamily="34" charset="0"/>
                          <a:cs typeface="+mn-cs"/>
                        </a:rPr>
                        <a:t>Для размещения транспортного логистического центра, складских помещений, иные направления.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(Заголовки)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1000" dirty="0">
                        <a:latin typeface="Cambria (Заголовки)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04559"/>
                  </a:ext>
                </a:extLst>
              </a:tr>
              <a:tr h="55419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Segoe UI" panose="020B0502040204020203" pitchFamily="34" charset="0"/>
                          <a:cs typeface="+mn-cs"/>
                        </a:rPr>
                        <a:t>Саратовская область, </a:t>
                      </a:r>
                      <a:r>
                        <a:rPr kumimoji="0" lang="ru-RU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Segoe UI" panose="020B0502040204020203" pitchFamily="34" charset="0"/>
                          <a:cs typeface="+mn-cs"/>
                        </a:rPr>
                        <a:t>Озинский</a:t>
                      </a:r>
                      <a: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Segoe UI" panose="020B0502040204020203" pitchFamily="34" charset="0"/>
                          <a:cs typeface="+mn-cs"/>
                        </a:rPr>
                        <a:t> район, </a:t>
                      </a:r>
                      <a:r>
                        <a:rPr kumimoji="0" lang="ru-RU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Segoe UI" panose="020B0502040204020203" pitchFamily="34" charset="0"/>
                          <a:cs typeface="+mn-cs"/>
                        </a:rPr>
                        <a:t>р.п</a:t>
                      </a:r>
                      <a: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Segoe UI" panose="020B0502040204020203" pitchFamily="34" charset="0"/>
                          <a:cs typeface="+mn-cs"/>
                        </a:rPr>
                        <a:t>. Озинки,  ул. Пугачевская , 6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(Заголовки)"/>
                        <a:ea typeface="+mn-ea"/>
                        <a:cs typeface="+mn-cs"/>
                      </a:endParaRPr>
                    </a:p>
                    <a:p>
                      <a:pPr algn="l"/>
                      <a:endParaRPr lang="ru-RU" sz="1000" dirty="0">
                        <a:latin typeface="Cambria (Заголовки)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i="0" dirty="0">
                          <a:solidFill>
                            <a:srgbClr val="333333"/>
                          </a:solidFill>
                          <a:effectLst/>
                          <a:latin typeface="Open Sans"/>
                        </a:rPr>
                        <a:t>650.3</a:t>
                      </a:r>
                      <a:endParaRPr lang="ru-RU" sz="1000" dirty="0">
                        <a:latin typeface="Cambria (Заголовки)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Segoe UI" panose="020B0502040204020203" pitchFamily="34" charset="0"/>
                          <a:cs typeface="+mn-cs"/>
                        </a:rPr>
                        <a:t>Для размещения складских помещений, переоборудование под производственные помещения.</a:t>
                      </a:r>
                    </a:p>
                    <a:p>
                      <a:pPr algn="ctr"/>
                      <a:endParaRPr lang="ru-RU" sz="1000" dirty="0">
                        <a:latin typeface="Cambria (Заголовки)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2773192"/>
                  </a:ext>
                </a:extLst>
              </a:tr>
              <a:tr h="55419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Саратовская обл., </a:t>
                      </a:r>
                      <a:r>
                        <a:rPr kumimoji="0" lang="ru-RU" sz="1000" b="0" i="0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р.п</a:t>
                      </a:r>
                      <a:r>
                        <a:rPr kumimoji="0" lang="ru-RU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. Озинки,</a:t>
                      </a:r>
                      <a:r>
                        <a:rPr kumimoji="0" lang="ru-RU" sz="1000" b="0" i="0" u="none" strike="noStrike" kern="15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kumimoji="0" lang="ru-RU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Times New Roman" panose="02020603050405020304" pitchFamily="18" charset="0"/>
                          <a:cs typeface="+mn-cs"/>
                        </a:rPr>
                        <a:t>ул. Пионерская, 88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(Заголовки)"/>
                        <a:ea typeface="+mn-ea"/>
                        <a:cs typeface="+mn-cs"/>
                      </a:endParaRPr>
                    </a:p>
                    <a:p>
                      <a:pPr algn="l"/>
                      <a:endParaRPr lang="ru-RU" sz="1000" dirty="0">
                        <a:latin typeface="Cambria (Заголовки)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i="0" dirty="0">
                          <a:solidFill>
                            <a:srgbClr val="333333"/>
                          </a:solidFill>
                          <a:effectLst/>
                          <a:latin typeface="Open Sans"/>
                        </a:rPr>
                        <a:t> 25 779</a:t>
                      </a:r>
                      <a:endParaRPr lang="ru-RU" sz="1000" dirty="0">
                        <a:latin typeface="Cambria (Заголовки)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5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Segoe UI" panose="020B0502040204020203" pitchFamily="34" charset="0"/>
                          <a:cs typeface="Tahoma" panose="020B0604030504040204" pitchFamily="34" charset="0"/>
                        </a:rPr>
                        <a:t>Д</a:t>
                      </a:r>
                      <a:r>
                        <a:rPr kumimoji="0" lang="ru-RU" sz="1000" b="0" i="0" u="none" strike="noStrike" kern="15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Segoe UI" panose="020B0502040204020203" pitchFamily="34" charset="0"/>
                          <a:cs typeface="Tahoma" panose="020B0604030504040204" pitchFamily="34" charset="0"/>
                        </a:rPr>
                        <a:t>ля обеспечения занятий спортом в помещении: размещение бассейнов, физкультурно-оздоровительных комплексов в зданиях и сооружениях.</a:t>
                      </a:r>
                    </a:p>
                    <a:p>
                      <a:pPr algn="ctr"/>
                      <a:endParaRPr lang="ru-RU" sz="1000" dirty="0">
                        <a:latin typeface="Cambria (Заголовки)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0573214"/>
                  </a:ext>
                </a:extLst>
              </a:tr>
              <a:tr h="42265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Саратовская обл., </a:t>
                      </a:r>
                      <a:r>
                        <a:rPr kumimoji="0" lang="ru-RU" sz="1000" b="0" i="0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р.п</a:t>
                      </a:r>
                      <a:r>
                        <a:rPr kumimoji="0" lang="ru-RU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. Озинки,</a:t>
                      </a:r>
                      <a:r>
                        <a:rPr kumimoji="0" lang="ru-RU" sz="1000" b="0" i="0" u="none" strike="noStrike" kern="15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kumimoji="0" lang="ru-RU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Times New Roman" panose="02020603050405020304" pitchFamily="18" charset="0"/>
                          <a:cs typeface="+mn-cs"/>
                        </a:rPr>
                        <a:t>ул. Пионерская, 88б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(Заголовки)"/>
                        <a:ea typeface="+mn-ea"/>
                        <a:cs typeface="+mn-cs"/>
                      </a:endParaRPr>
                    </a:p>
                    <a:p>
                      <a:pPr algn="l"/>
                      <a:endParaRPr lang="ru-RU" sz="1000" dirty="0">
                        <a:latin typeface="Cambria (Заголовки)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Cambria (Заголовки)"/>
                        </a:rPr>
                        <a:t>8330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Segoe UI" panose="020B0502040204020203" pitchFamily="34" charset="0"/>
                          <a:cs typeface="+mn-cs"/>
                        </a:rPr>
                        <a:t>Амбулаторно-поликлиническое обслуживание.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(Заголовки)"/>
                        <a:ea typeface="Segoe UI" panose="020B0502040204020203" pitchFamily="34" charset="0"/>
                        <a:cs typeface="+mn-cs"/>
                      </a:endParaRPr>
                    </a:p>
                    <a:p>
                      <a:pPr algn="ctr"/>
                      <a:endParaRPr lang="ru-RU" sz="1000" dirty="0">
                        <a:latin typeface="Cambria (Заголовки)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0937784"/>
                  </a:ext>
                </a:extLst>
              </a:tr>
              <a:tr h="55419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Segoe UI" panose="020B0502040204020203" pitchFamily="34" charset="0"/>
                          <a:cs typeface="+mn-cs"/>
                        </a:rPr>
                        <a:t>Саратовская область, </a:t>
                      </a:r>
                      <a:r>
                        <a:rPr kumimoji="0" lang="ru-RU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Segoe UI" panose="020B0502040204020203" pitchFamily="34" charset="0"/>
                          <a:cs typeface="+mn-cs"/>
                        </a:rPr>
                        <a:t>Озинский</a:t>
                      </a:r>
                      <a: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Segoe UI" panose="020B0502040204020203" pitchFamily="34" charset="0"/>
                          <a:cs typeface="+mn-cs"/>
                        </a:rPr>
                        <a:t> район, </a:t>
                      </a:r>
                      <a:r>
                        <a:rPr kumimoji="0" lang="ru-RU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Segoe UI" panose="020B0502040204020203" pitchFamily="34" charset="0"/>
                          <a:cs typeface="+mn-cs"/>
                        </a:rPr>
                        <a:t>р.п</a:t>
                      </a:r>
                      <a: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Segoe UI" panose="020B0502040204020203" pitchFamily="34" charset="0"/>
                          <a:cs typeface="+mn-cs"/>
                        </a:rPr>
                        <a:t>. Озинки,  ул. Пугачевская , 6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(Заголовки)"/>
                        <a:ea typeface="+mn-ea"/>
                        <a:cs typeface="+mn-cs"/>
                      </a:endParaRPr>
                    </a:p>
                    <a:p>
                      <a:pPr algn="l"/>
                      <a:endParaRPr lang="ru-RU" sz="1000" dirty="0">
                        <a:latin typeface="Cambria (Заголовки)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i="0" dirty="0">
                          <a:solidFill>
                            <a:srgbClr val="333333"/>
                          </a:solidFill>
                          <a:effectLst/>
                          <a:latin typeface="Open Sans"/>
                        </a:rPr>
                        <a:t>42 000</a:t>
                      </a:r>
                      <a:r>
                        <a:rPr lang="ru-RU" sz="1000" dirty="0">
                          <a:latin typeface="Cambria (Заголовки)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Times New Roman" panose="02020603050405020304" pitchFamily="18" charset="0"/>
                          <a:cs typeface="+mn-cs"/>
                        </a:rPr>
                        <a:t>Обустройство мест для отдыха, наблюдения за природой, рыбалки и иной деятельности.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(Заголовки)"/>
                        <a:ea typeface="Segoe UI" panose="020B0502040204020203" pitchFamily="34" charset="0"/>
                        <a:cs typeface="+mn-cs"/>
                      </a:endParaRPr>
                    </a:p>
                    <a:p>
                      <a:pPr algn="ctr"/>
                      <a:endParaRPr lang="ru-RU" sz="1000" dirty="0">
                        <a:latin typeface="Cambria (Заголовки)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7051732"/>
                  </a:ext>
                </a:extLst>
              </a:tr>
              <a:tr h="55419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Segoe UI" panose="020B0502040204020203" pitchFamily="34" charset="0"/>
                          <a:cs typeface="+mn-cs"/>
                        </a:rPr>
                        <a:t>Саратовская область, </a:t>
                      </a:r>
                      <a:r>
                        <a:rPr kumimoji="0" lang="ru-RU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Segoe UI" panose="020B0502040204020203" pitchFamily="34" charset="0"/>
                          <a:cs typeface="+mn-cs"/>
                        </a:rPr>
                        <a:t>Озинский</a:t>
                      </a:r>
                      <a: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Segoe UI" panose="020B0502040204020203" pitchFamily="34" charset="0"/>
                          <a:cs typeface="+mn-cs"/>
                        </a:rPr>
                        <a:t> район, Урожайное МО, 7 км. Западнее с. Солянка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(Заголовки)"/>
                        <a:ea typeface="+mn-ea"/>
                        <a:cs typeface="+mn-cs"/>
                      </a:endParaRPr>
                    </a:p>
                    <a:p>
                      <a:pPr algn="l"/>
                      <a:endParaRPr lang="ru-RU" sz="1000" dirty="0">
                        <a:latin typeface="Cambria (Заголовки)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Cambria (Заголовки)"/>
                        </a:rPr>
                        <a:t>73 000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Для туристического обслуживания</a:t>
                      </a:r>
                      <a:r>
                        <a:rPr kumimoji="0" lang="ru-RU" sz="1000" b="0" i="0" u="none" strike="noStrike" kern="15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. </a:t>
                      </a:r>
                      <a:endParaRPr lang="ru-RU" sz="1000" dirty="0">
                        <a:latin typeface="Cambria (Заголовки)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862480"/>
                  </a:ext>
                </a:extLst>
              </a:tr>
              <a:tr h="55419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Times New Roman" panose="02020603050405020304" pitchFamily="18" charset="0"/>
                          <a:cs typeface="+mn-cs"/>
                        </a:rPr>
                        <a:t>Саратовская область, </a:t>
                      </a:r>
                      <a:r>
                        <a:rPr kumimoji="0" lang="ru-RU" sz="1000" b="0" i="0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Times New Roman" panose="02020603050405020304" pitchFamily="18" charset="0"/>
                          <a:cs typeface="+mn-cs"/>
                        </a:rPr>
                        <a:t>Озинский</a:t>
                      </a:r>
                      <a:r>
                        <a:rPr kumimoji="0" lang="ru-RU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Times New Roman" panose="02020603050405020304" pitchFamily="18" charset="0"/>
                          <a:cs typeface="+mn-cs"/>
                        </a:rPr>
                        <a:t> район, </a:t>
                      </a:r>
                      <a:r>
                        <a:rPr kumimoji="0" lang="ru-RU" sz="1000" b="0" i="0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Times New Roman" panose="02020603050405020304" pitchFamily="18" charset="0"/>
                          <a:cs typeface="+mn-cs"/>
                        </a:rPr>
                        <a:t>Озинское</a:t>
                      </a:r>
                      <a:r>
                        <a:rPr kumimoji="0" lang="ru-RU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Times New Roman" panose="02020603050405020304" pitchFamily="18" charset="0"/>
                          <a:cs typeface="+mn-cs"/>
                        </a:rPr>
                        <a:t> МО, 4 км юго-западнее                            п. Непряхин. 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(Заголовки)"/>
                        <a:ea typeface="+mn-ea"/>
                        <a:cs typeface="+mn-cs"/>
                      </a:endParaRPr>
                    </a:p>
                    <a:p>
                      <a:pPr algn="l"/>
                      <a:endParaRPr lang="ru-RU" sz="1000" dirty="0">
                        <a:latin typeface="Cambria (Заголовки)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Cambria (Заголовки)"/>
                        </a:rPr>
                        <a:t>30 000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Отдых (рекреация):</a:t>
                      </a:r>
                      <a:r>
                        <a:rPr kumimoji="0" lang="ru-RU" sz="1000" b="0" i="0" u="none" strike="noStrike" kern="15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kumimoji="0" lang="ru-RU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Times New Roman" panose="02020603050405020304" pitchFamily="18" charset="0"/>
                          <a:cs typeface="+mn-cs"/>
                        </a:rPr>
                        <a:t>обустройство мест для отдыха и туризма, наблюдения за природой, пикников, охоты, рыбалки.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(Заголовки)"/>
                        <a:ea typeface="Segoe UI" panose="020B0502040204020203" pitchFamily="34" charset="0"/>
                        <a:cs typeface="+mn-cs"/>
                      </a:endParaRPr>
                    </a:p>
                    <a:p>
                      <a:pPr algn="ctr"/>
                      <a:endParaRPr lang="ru-RU" sz="1000" dirty="0">
                        <a:latin typeface="Cambria (Заголовки)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1069478"/>
                  </a:ext>
                </a:extLst>
              </a:tr>
              <a:tr h="55419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Times New Roman" panose="02020603050405020304" pitchFamily="18" charset="0"/>
                          <a:cs typeface="+mn-cs"/>
                        </a:rPr>
                        <a:t>Саратовская область, </a:t>
                      </a:r>
                      <a:r>
                        <a:rPr kumimoji="0" lang="ru-RU" sz="1000" b="0" i="0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Times New Roman" panose="02020603050405020304" pitchFamily="18" charset="0"/>
                          <a:cs typeface="+mn-cs"/>
                        </a:rPr>
                        <a:t>Озинский</a:t>
                      </a:r>
                      <a:r>
                        <a:rPr kumimoji="0" lang="ru-RU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Times New Roman" panose="02020603050405020304" pitchFamily="18" charset="0"/>
                          <a:cs typeface="+mn-cs"/>
                        </a:rPr>
                        <a:t> район, </a:t>
                      </a:r>
                      <a:r>
                        <a:rPr kumimoji="0" lang="ru-RU" sz="1000" b="0" i="0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Times New Roman" panose="02020603050405020304" pitchFamily="18" charset="0"/>
                          <a:cs typeface="+mn-cs"/>
                        </a:rPr>
                        <a:t>Озинское</a:t>
                      </a:r>
                      <a:r>
                        <a:rPr kumimoji="0" lang="ru-RU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Times New Roman" panose="02020603050405020304" pitchFamily="18" charset="0"/>
                          <a:cs typeface="+mn-cs"/>
                        </a:rPr>
                        <a:t> МО, </a:t>
                      </a:r>
                      <a:r>
                        <a:rPr kumimoji="0" lang="ru-RU" sz="1000" b="0" i="0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Times New Roman" panose="02020603050405020304" pitchFamily="18" charset="0"/>
                          <a:cs typeface="+mn-cs"/>
                        </a:rPr>
                        <a:t>р.п</a:t>
                      </a:r>
                      <a:r>
                        <a:rPr kumimoji="0" lang="ru-RU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Times New Roman" panose="02020603050405020304" pitchFamily="18" charset="0"/>
                          <a:cs typeface="+mn-cs"/>
                        </a:rPr>
                        <a:t>. Озинки,                              ул. Пугачевская, д. 2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(Заголовки)"/>
                        <a:ea typeface="+mn-ea"/>
                        <a:cs typeface="+mn-cs"/>
                      </a:endParaRPr>
                    </a:p>
                    <a:p>
                      <a:pPr algn="l"/>
                      <a:endParaRPr lang="ru-RU" sz="1000" dirty="0">
                        <a:latin typeface="Cambria (Заголовки)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Cambria (Заголовки)"/>
                        </a:rPr>
                        <a:t>27 511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Для эксплуатации производственной </a:t>
                      </a:r>
                      <a:r>
                        <a:rPr kumimoji="0" lang="ru-RU" sz="1000" b="0" i="0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Озинской</a:t>
                      </a:r>
                      <a:r>
                        <a:rPr kumimoji="0" lang="ru-RU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 нефтебазы</a:t>
                      </a:r>
                      <a:r>
                        <a:rPr kumimoji="0" lang="ru-RU" sz="1000" b="0" i="0" u="none" strike="noStrike" kern="15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kumimoji="0" lang="ru-RU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Times New Roman" panose="02020603050405020304" pitchFamily="18" charset="0"/>
                          <a:cs typeface="+mn-cs"/>
                        </a:rPr>
                        <a:t>13 объектов капитального строительства – нежилые здания.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(Заголовки)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1000" dirty="0">
                        <a:latin typeface="Cambria (Заголовки)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3763679"/>
                  </a:ext>
                </a:extLst>
              </a:tr>
              <a:tr h="55419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Times New Roman" panose="02020603050405020304" pitchFamily="18" charset="0"/>
                          <a:cs typeface="+mn-cs"/>
                        </a:rPr>
                        <a:t>Саратовская область, </a:t>
                      </a:r>
                      <a:r>
                        <a:rPr kumimoji="0" lang="ru-RU" sz="1000" b="0" i="0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Times New Roman" panose="02020603050405020304" pitchFamily="18" charset="0"/>
                          <a:cs typeface="+mn-cs"/>
                        </a:rPr>
                        <a:t>Озинский</a:t>
                      </a:r>
                      <a:r>
                        <a:rPr kumimoji="0" lang="ru-RU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Times New Roman" panose="02020603050405020304" pitchFamily="18" charset="0"/>
                          <a:cs typeface="+mn-cs"/>
                        </a:rPr>
                        <a:t> район, </a:t>
                      </a:r>
                      <a:r>
                        <a:rPr kumimoji="0" lang="ru-RU" sz="1000" b="0" i="0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Times New Roman" panose="02020603050405020304" pitchFamily="18" charset="0"/>
                          <a:cs typeface="+mn-cs"/>
                        </a:rPr>
                        <a:t>Озинское</a:t>
                      </a:r>
                      <a:r>
                        <a:rPr kumimoji="0" lang="ru-RU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Times New Roman" panose="02020603050405020304" pitchFamily="18" charset="0"/>
                          <a:cs typeface="+mn-cs"/>
                        </a:rPr>
                        <a:t> МО 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(Заголовки)"/>
                        <a:ea typeface="+mn-ea"/>
                        <a:cs typeface="+mn-cs"/>
                      </a:endParaRPr>
                    </a:p>
                    <a:p>
                      <a:pPr algn="l"/>
                      <a:endParaRPr lang="ru-RU" sz="1000" dirty="0">
                        <a:latin typeface="Cambria (Заголовки)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Cambria (Заголовки)"/>
                        </a:rPr>
                        <a:t>2 568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Segoe UI" panose="020B0502040204020203" pitchFamily="34" charset="0"/>
                          <a:cs typeface="+mn-cs"/>
                        </a:rPr>
                        <a:t>Для размещения объектов дорожного сервиса: заправка транспортных средств, автомобильная мойка,  ремонт автомобилей.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(Заголовки)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1000" dirty="0">
                        <a:latin typeface="Cambria (Заголовки)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039139"/>
                  </a:ext>
                </a:extLst>
              </a:tr>
              <a:tr h="86208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Times New Roman" panose="02020603050405020304" pitchFamily="18" charset="0"/>
                          <a:cs typeface="+mn-cs"/>
                        </a:rPr>
                        <a:t>Саратовская область, </a:t>
                      </a:r>
                      <a:r>
                        <a:rPr kumimoji="0" lang="ru-RU" sz="1000" b="0" i="0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Times New Roman" panose="02020603050405020304" pitchFamily="18" charset="0"/>
                          <a:cs typeface="+mn-cs"/>
                        </a:rPr>
                        <a:t>Озинский</a:t>
                      </a:r>
                      <a:r>
                        <a:rPr kumimoji="0" lang="ru-RU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Times New Roman" panose="02020603050405020304" pitchFamily="18" charset="0"/>
                          <a:cs typeface="+mn-cs"/>
                        </a:rPr>
                        <a:t> район, </a:t>
                      </a:r>
                      <a:r>
                        <a:rPr kumimoji="0" lang="ru-RU" sz="1000" b="0" i="0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Times New Roman" panose="02020603050405020304" pitchFamily="18" charset="0"/>
                          <a:cs typeface="+mn-cs"/>
                        </a:rPr>
                        <a:t>Озинское</a:t>
                      </a:r>
                      <a:r>
                        <a:rPr kumimoji="0" lang="ru-RU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Times New Roman" panose="02020603050405020304" pitchFamily="18" charset="0"/>
                          <a:cs typeface="+mn-cs"/>
                        </a:rPr>
                        <a:t> МО, </a:t>
                      </a:r>
                      <a:r>
                        <a:rPr kumimoji="0" lang="ru-RU" sz="1000" b="0" i="0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Times New Roman" panose="02020603050405020304" pitchFamily="18" charset="0"/>
                          <a:cs typeface="+mn-cs"/>
                        </a:rPr>
                        <a:t>р.п</a:t>
                      </a:r>
                      <a:r>
                        <a:rPr kumimoji="0" lang="ru-RU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Times New Roman" panose="02020603050405020304" pitchFamily="18" charset="0"/>
                          <a:cs typeface="+mn-cs"/>
                        </a:rPr>
                        <a:t>. Озинки,                                ул. Лесная, д. 28 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(Заголовки)"/>
                        <a:ea typeface="+mn-ea"/>
                        <a:cs typeface="+mn-cs"/>
                      </a:endParaRPr>
                    </a:p>
                    <a:p>
                      <a:pPr algn="l"/>
                      <a:endParaRPr lang="ru-RU" sz="1000" dirty="0">
                        <a:latin typeface="Cambria (Заголовки)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Cambria (Заголовки)"/>
                        </a:rPr>
                        <a:t>29 361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- Для размещения объектов дорожного сервиса: заправка транспортных средств, автомобильная мойка,  ремонт автомобилей;</a:t>
                      </a:r>
                      <a:endParaRPr kumimoji="0" lang="ru-RU" sz="1000" b="0" i="0" u="none" strike="noStrike" kern="15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(Заголовки)"/>
                        <a:ea typeface="Segoe UI" panose="020B0502040204020203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- Размещение магазинов;</a:t>
                      </a:r>
                      <a:endParaRPr kumimoji="0" lang="ru-RU" sz="1000" b="0" i="0" u="none" strike="noStrike" kern="15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(Заголовки)"/>
                        <a:ea typeface="Segoe UI" panose="020B0502040204020203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(Заголовки)"/>
                          <a:ea typeface="Times New Roman" panose="02020603050405020304" pitchFamily="18" charset="0"/>
                          <a:cs typeface="+mn-cs"/>
                        </a:rPr>
                        <a:t>- Размещение объектов общественного питания общественное питание.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(Заголовки)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1000" dirty="0">
                        <a:latin typeface="Cambria (Заголовки)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404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62706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0"/>
            <a:ext cx="3061252" cy="477078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Меры поддержки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68173" y="2797692"/>
            <a:ext cx="4857008" cy="353943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285750" lvl="0" indent="-285750" algn="just">
              <a:buFont typeface="Wingdings" panose="05000000000000000000" pitchFamily="2" charset="2"/>
              <a:buChar char="q"/>
            </a:pPr>
            <a:r>
              <a:rPr lang="ru-RU" sz="1400" dirty="0">
                <a:solidFill>
                  <a:schemeClr val="bg1"/>
                </a:solidFill>
              </a:rPr>
              <a:t>Утвержден план инвестиционного развития </a:t>
            </a:r>
            <a:r>
              <a:rPr lang="ru-RU" sz="1400" dirty="0" err="1">
                <a:solidFill>
                  <a:schemeClr val="bg1"/>
                </a:solidFill>
              </a:rPr>
              <a:t>Озинского</a:t>
            </a:r>
            <a:r>
              <a:rPr lang="ru-RU" sz="1400" dirty="0">
                <a:solidFill>
                  <a:schemeClr val="bg1"/>
                </a:solidFill>
              </a:rPr>
              <a:t> муниципального района Саратовской области до 2024 года. </a:t>
            </a:r>
            <a:endParaRPr lang="en-US" sz="1400" dirty="0">
              <a:solidFill>
                <a:schemeClr val="bg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sz="1400" dirty="0">
                <a:solidFill>
                  <a:schemeClr val="bg1"/>
                </a:solidFill>
              </a:rPr>
              <a:t>Распоряжение «О создании Совета по улучшению инвестиционного климата, поддержке инвестиционных проектов и экспертному отбору стратегических проектов при главе администрации муниципального района».</a:t>
            </a:r>
            <a:endParaRPr lang="en-US" sz="1400" dirty="0">
              <a:solidFill>
                <a:schemeClr val="bg1"/>
              </a:solidFill>
            </a:endParaRPr>
          </a:p>
          <a:p>
            <a:pPr marL="285750" lvl="0" indent="-285750" algn="just">
              <a:buFont typeface="Wingdings" panose="05000000000000000000" pitchFamily="2" charset="2"/>
              <a:buChar char="q"/>
            </a:pPr>
            <a:r>
              <a:rPr lang="ru-RU" sz="1400" dirty="0">
                <a:solidFill>
                  <a:schemeClr val="bg1"/>
                </a:solidFill>
              </a:rPr>
              <a:t>Утверждено постановление «О порядке действий администрации </a:t>
            </a:r>
            <a:r>
              <a:rPr lang="ru-RU" sz="1400" dirty="0" err="1">
                <a:solidFill>
                  <a:schemeClr val="bg1"/>
                </a:solidFill>
              </a:rPr>
              <a:t>Озинского</a:t>
            </a:r>
            <a:r>
              <a:rPr lang="ru-RU" sz="1400" dirty="0">
                <a:solidFill>
                  <a:schemeClr val="bg1"/>
                </a:solidFill>
              </a:rPr>
              <a:t> муниципального района по сопровождению инвестиционных проектов при их реализации на территории муниципального района». </a:t>
            </a:r>
          </a:p>
          <a:p>
            <a:pPr marL="285750" lvl="0" indent="-285750" algn="just">
              <a:buFont typeface="Wingdings" panose="05000000000000000000" pitchFamily="2" charset="2"/>
              <a:buChar char="q"/>
            </a:pPr>
            <a:r>
              <a:rPr lang="ru-RU" sz="1400" dirty="0">
                <a:solidFill>
                  <a:schemeClr val="bg1"/>
                </a:solidFill>
              </a:rPr>
              <a:t>Утверждена стратегия социально-</a:t>
            </a:r>
            <a:r>
              <a:rPr lang="ru-RU" sz="1400" dirty="0" err="1">
                <a:solidFill>
                  <a:schemeClr val="bg1"/>
                </a:solidFill>
              </a:rPr>
              <a:t>экономиечкого</a:t>
            </a:r>
            <a:r>
              <a:rPr lang="ru-RU" sz="1400" dirty="0">
                <a:solidFill>
                  <a:schemeClr val="bg1"/>
                </a:solidFill>
              </a:rPr>
              <a:t> развития  </a:t>
            </a:r>
            <a:r>
              <a:rPr lang="ru-RU" sz="1400" dirty="0" err="1">
                <a:solidFill>
                  <a:schemeClr val="bg1"/>
                </a:solidFill>
              </a:rPr>
              <a:t>Озинского</a:t>
            </a:r>
            <a:r>
              <a:rPr lang="ru-RU" sz="1400" dirty="0">
                <a:solidFill>
                  <a:schemeClr val="bg1"/>
                </a:solidFill>
              </a:rPr>
              <a:t> муниципального района до 2030 года.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7445829" y="950026"/>
            <a:ext cx="4677144" cy="2428513"/>
          </a:xfrm>
          <a:solidFill>
            <a:schemeClr val="accent1">
              <a:lumMod val="75000"/>
            </a:schemeClr>
          </a:solidFill>
          <a:ln>
            <a:noFill/>
          </a:ln>
        </p:spPr>
        <p:txBody>
          <a:bodyPr>
            <a:noAutofit/>
          </a:bodyPr>
          <a:lstStyle/>
          <a:p>
            <a:pPr indent="0" algn="just">
              <a:lnSpc>
                <a:spcPct val="115000"/>
              </a:lnSpc>
              <a:spcAft>
                <a:spcPts val="0"/>
              </a:spcAft>
              <a:buNone/>
              <a:tabLst>
                <a:tab pos="1620520" algn="l"/>
                <a:tab pos="4500880" algn="l"/>
              </a:tabLst>
            </a:pPr>
            <a:r>
              <a:rPr lang="ru-RU" sz="180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Установлены льготы по земельному налогу инвесторам и организациям –инвесторам в отношении земельных участков, предоставленных им для реализации инвестиционных проектов. </a:t>
            </a:r>
          </a:p>
          <a:p>
            <a:pPr indent="0" algn="just">
              <a:lnSpc>
                <a:spcPct val="115000"/>
              </a:lnSpc>
              <a:spcAft>
                <a:spcPts val="0"/>
              </a:spcAft>
              <a:buNone/>
              <a:tabLst>
                <a:tab pos="1620520" algn="l"/>
                <a:tab pos="4500880" algn="l"/>
              </a:tabLst>
            </a:pPr>
            <a:r>
              <a:rPr lang="ru-RU" sz="180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Установлена льготная ставка арендной платы  для инвесторов. </a:t>
            </a:r>
          </a:p>
          <a:p>
            <a:pPr marL="52578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  <a:tabLst>
                <a:tab pos="1620520" algn="l"/>
                <a:tab pos="4500880" algn="l"/>
              </a:tabLst>
            </a:pPr>
            <a:endParaRPr lang="ru-RU" sz="1800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indent="-742950">
              <a:buFont typeface="+mj-lt"/>
              <a:buAutoNum type="alphaUcPeriod"/>
            </a:pPr>
            <a:endParaRPr lang="ru-RU" sz="3600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16723" y="538976"/>
            <a:ext cx="2687839" cy="147732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Информационная поддержка (информация размещается на официальном сайте администрации)</a:t>
            </a:r>
          </a:p>
        </p:txBody>
      </p:sp>
      <p:pic>
        <p:nvPicPr>
          <p:cNvPr id="10" name="Picture 2" descr="https://shkolamodin-r64.gosweb.gosuslugi.ru/netcat_files/29/974/gerb.jpg">
            <a:extLst>
              <a:ext uri="{FF2B5EF4-FFF2-40B4-BE49-F238E27FC236}">
                <a16:creationId xmlns:a16="http://schemas.microsoft.com/office/drawing/2014/main" id="{87463483-669B-47F5-BFDD-144AC0BC19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4969" y="7937"/>
            <a:ext cx="651456" cy="816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447" y="538977"/>
            <a:ext cx="3758472" cy="20676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 descr="https://avatars.mds.yandex.net/i?id=74eea31a98353fd13f77502968f321e8_l-5246115-images-thumbs&amp;n=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572" y="2797692"/>
            <a:ext cx="976710" cy="64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i.siteapi.org/pHYQcsQ9Ccw_0dVoco-DQdA3YA8=/0x0:840x681/s2.siteapi.org/0995d1eb19b84f6/img/6fkcpbjpk78koowg8c040440skkw4c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498" y="3441534"/>
            <a:ext cx="1255837" cy="101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udoba.org/sites/default/files/h5p/content/44875/images/image-63021f7f31f1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078" y="4459659"/>
            <a:ext cx="1014055" cy="915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Блок-схема: ссылка на другую страницу 20"/>
          <p:cNvSpPr/>
          <p:nvPr/>
        </p:nvSpPr>
        <p:spPr>
          <a:xfrm>
            <a:off x="6863963" y="0"/>
            <a:ext cx="413852" cy="6850062"/>
          </a:xfrm>
          <a:prstGeom prst="flowChartOffpage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7861465" y="3705101"/>
            <a:ext cx="3811979" cy="369332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Институты поддержки: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552706" y="4393870"/>
            <a:ext cx="4298868" cy="2339102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предпринимателя «Мой бизнес»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АО «Корпорация Развития Саратовской области»</a:t>
            </a:r>
            <a:endParaRPr lang="en-US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«Фонд развития промышленность Саратовской области»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ГУП СО «Бизнес-инкубатор Саратовской области»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dirty="0"/>
          </a:p>
        </p:txBody>
      </p:sp>
      <p:pic>
        <p:nvPicPr>
          <p:cNvPr id="1026" name="Picture 2" descr="https://grizly.club/uploads/posts/2023-02/1675329121_grizly-club-p-klipart-strategiya-2.png">
            <a:extLst>
              <a:ext uri="{FF2B5EF4-FFF2-40B4-BE49-F238E27FC236}">
                <a16:creationId xmlns:a16="http://schemas.microsoft.com/office/drawing/2014/main" id="{73D9480A-5B80-45FA-82FD-6D1C3F880D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209" y="5374812"/>
            <a:ext cx="1234414" cy="841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20845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7A1A60-5961-4520-AC7A-598D1F8997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814732" cy="478302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контакты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A988C6F-73DE-48A9-AD94-0A9AC217DA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71679" y="4004961"/>
            <a:ext cx="5764696" cy="231632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ru-RU" dirty="0" err="1">
                <a:latin typeface="Cambria (Основной текст)"/>
              </a:rPr>
              <a:t>Зенкова</a:t>
            </a:r>
            <a:r>
              <a:rPr lang="ru-RU" dirty="0">
                <a:latin typeface="Cambria (Основной текст)"/>
              </a:rPr>
              <a:t> Оксана Викторовна – заместитель главы муниципального района по экономике и инвестиционной политике.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ru-RU" dirty="0">
                <a:latin typeface="Cambria (Основной текст)"/>
              </a:rPr>
              <a:t>Тел.: 8(84576)4-12-37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US" dirty="0">
                <a:latin typeface="Cambria (Основной текст)"/>
              </a:rPr>
              <a:t>E-mail: zenkovaov2023@yandex.ru</a:t>
            </a:r>
            <a:endParaRPr lang="ru-RU" dirty="0">
              <a:latin typeface="Cambria (Основной текст)"/>
            </a:endParaRPr>
          </a:p>
        </p:txBody>
      </p:sp>
      <p:pic>
        <p:nvPicPr>
          <p:cNvPr id="3074" name="Picture 2" descr="https://avatars.mds.yandex.net/i?id=d4f424e7f331ad0748bcf25dbd9ba6c3_l-4322237-images-thumbs&amp;n=13">
            <a:extLst>
              <a:ext uri="{FF2B5EF4-FFF2-40B4-BE49-F238E27FC236}">
                <a16:creationId xmlns:a16="http://schemas.microsoft.com/office/drawing/2014/main" id="{E6B1602D-1237-4BD4-9D71-5ABC8BBA1D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366" y="633546"/>
            <a:ext cx="3624489" cy="32110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3616ED6-9D95-485C-A909-B2643C237A6B}"/>
              </a:ext>
            </a:extLst>
          </p:cNvPr>
          <p:cNvSpPr txBox="1"/>
          <p:nvPr/>
        </p:nvSpPr>
        <p:spPr>
          <a:xfrm>
            <a:off x="555625" y="4004962"/>
            <a:ext cx="432020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err="1">
                <a:latin typeface="Cambria (Основной текст)"/>
              </a:rPr>
              <a:t>Галяшкина</a:t>
            </a:r>
            <a:r>
              <a:rPr lang="ru-RU" sz="2000" dirty="0">
                <a:latin typeface="Cambria (Основной текст)"/>
              </a:rPr>
              <a:t> Антонина Алексеевна – глава </a:t>
            </a:r>
            <a:r>
              <a:rPr lang="ru-RU" sz="2000" dirty="0" err="1">
                <a:latin typeface="Cambria (Основной текст)"/>
              </a:rPr>
              <a:t>Озинского</a:t>
            </a:r>
            <a:r>
              <a:rPr lang="ru-RU" sz="2000" dirty="0">
                <a:latin typeface="Cambria (Основной текст)"/>
              </a:rPr>
              <a:t> муниципального района.</a:t>
            </a:r>
          </a:p>
          <a:p>
            <a:pPr algn="ctr"/>
            <a:endParaRPr lang="ru-RU" sz="2000" dirty="0">
              <a:latin typeface="Cambria (Основной текст)"/>
            </a:endParaRPr>
          </a:p>
          <a:p>
            <a:pPr algn="ctr"/>
            <a:r>
              <a:rPr lang="ru-RU" sz="2000" dirty="0">
                <a:latin typeface="Cambria (Основной текст)"/>
              </a:rPr>
              <a:t>Тел.: 8(84576)4</a:t>
            </a:r>
            <a:r>
              <a:rPr lang="en-US" sz="2000" dirty="0">
                <a:latin typeface="Cambria (Основной текст)"/>
              </a:rPr>
              <a:t>-11-32</a:t>
            </a:r>
            <a:endParaRPr lang="ru-RU" sz="2000" dirty="0">
              <a:latin typeface="Cambria (Основной текст)"/>
            </a:endParaRPr>
          </a:p>
          <a:p>
            <a:pPr algn="ctr"/>
            <a:endParaRPr lang="ru-RU" sz="2000" dirty="0">
              <a:latin typeface="Cambria (Основной текст)"/>
            </a:endParaRPr>
          </a:p>
          <a:p>
            <a:pPr algn="ctr"/>
            <a:r>
              <a:rPr lang="en-US" sz="2000" dirty="0">
                <a:latin typeface="Cambria (Основной текст)"/>
              </a:rPr>
              <a:t>E-mail: delo-ozinki@yandex.ru</a:t>
            </a:r>
            <a:endParaRPr lang="ru-RU" sz="2000" dirty="0">
              <a:latin typeface="Cambria (Основной текст)"/>
            </a:endParaRPr>
          </a:p>
          <a:p>
            <a:pPr algn="ctr"/>
            <a:endParaRPr lang="ru-RU" sz="2000" dirty="0">
              <a:latin typeface="Cambria (Основной текст)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5262" y="633546"/>
            <a:ext cx="4226168" cy="32233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573135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D024369D-A9F6-4928-9F96-82EAC0BF75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894" y="960619"/>
            <a:ext cx="7911548" cy="3240320"/>
          </a:xfrm>
          <a:solidFill>
            <a:schemeClr val="bg1">
              <a:lumMod val="75000"/>
            </a:schemeClr>
          </a:solidFill>
        </p:spPr>
        <p:txBody>
          <a:bodyPr>
            <a:normAutofit/>
          </a:bodyPr>
          <a:lstStyle/>
          <a:p>
            <a:pPr algn="just"/>
            <a:r>
              <a:rPr lang="ru-RU" sz="1800" dirty="0" err="1">
                <a:solidFill>
                  <a:srgbClr val="C00000"/>
                </a:solidFill>
              </a:rPr>
              <a:t>Озинский</a:t>
            </a:r>
            <a:r>
              <a:rPr lang="ru-RU" sz="1800" dirty="0">
                <a:solidFill>
                  <a:srgbClr val="C00000"/>
                </a:solidFill>
              </a:rPr>
              <a:t> муниципальный район расположен на юго-востоке левобережья Саратовской области.</a:t>
            </a:r>
          </a:p>
          <a:p>
            <a:pPr algn="just"/>
            <a:r>
              <a:rPr lang="ru-RU" sz="1800" dirty="0">
                <a:solidFill>
                  <a:srgbClr val="C00000"/>
                </a:solidFill>
              </a:rPr>
              <a:t>На севере район граничит с Пугачевским и </a:t>
            </a:r>
            <a:r>
              <a:rPr lang="ru-RU" sz="1800" dirty="0" err="1">
                <a:solidFill>
                  <a:srgbClr val="C00000"/>
                </a:solidFill>
              </a:rPr>
              <a:t>Перелюбским</a:t>
            </a:r>
            <a:r>
              <a:rPr lang="ru-RU" sz="1800" dirty="0">
                <a:solidFill>
                  <a:srgbClr val="C00000"/>
                </a:solidFill>
              </a:rPr>
              <a:t> районами, на западе – </a:t>
            </a:r>
            <a:r>
              <a:rPr lang="ru-RU" sz="1800" dirty="0" err="1">
                <a:solidFill>
                  <a:srgbClr val="C00000"/>
                </a:solidFill>
              </a:rPr>
              <a:t>Дергачевским</a:t>
            </a:r>
            <a:r>
              <a:rPr lang="ru-RU" sz="1800" dirty="0">
                <a:solidFill>
                  <a:srgbClr val="C00000"/>
                </a:solidFill>
              </a:rPr>
              <a:t> и </a:t>
            </a:r>
            <a:r>
              <a:rPr lang="ru-RU" sz="1800" dirty="0" err="1">
                <a:solidFill>
                  <a:srgbClr val="C00000"/>
                </a:solidFill>
              </a:rPr>
              <a:t>Краснопартизанским</a:t>
            </a:r>
            <a:r>
              <a:rPr lang="ru-RU" sz="1800" dirty="0">
                <a:solidFill>
                  <a:srgbClr val="C00000"/>
                </a:solidFill>
              </a:rPr>
              <a:t> районами, на юге – с Республикой Казахстан.</a:t>
            </a:r>
          </a:p>
          <a:p>
            <a:pPr algn="just"/>
            <a:r>
              <a:rPr lang="ru-RU" sz="1800" dirty="0">
                <a:solidFill>
                  <a:srgbClr val="C00000"/>
                </a:solidFill>
              </a:rPr>
              <a:t>Площадь </a:t>
            </a:r>
            <a:r>
              <a:rPr lang="ru-RU" sz="1800" dirty="0" err="1">
                <a:solidFill>
                  <a:srgbClr val="C00000"/>
                </a:solidFill>
              </a:rPr>
              <a:t>Озинского</a:t>
            </a:r>
            <a:r>
              <a:rPr lang="ru-RU" sz="1800" dirty="0">
                <a:solidFill>
                  <a:srgbClr val="C00000"/>
                </a:solidFill>
              </a:rPr>
              <a:t> муниципального района составляет 4093 </a:t>
            </a:r>
            <a:r>
              <a:rPr lang="ru-RU" sz="1800" dirty="0" err="1">
                <a:solidFill>
                  <a:srgbClr val="C00000"/>
                </a:solidFill>
              </a:rPr>
              <a:t>кв.м</a:t>
            </a:r>
            <a:r>
              <a:rPr lang="ru-RU" sz="1800" dirty="0">
                <a:solidFill>
                  <a:srgbClr val="C00000"/>
                </a:solidFill>
              </a:rPr>
              <a:t>. </a:t>
            </a:r>
          </a:p>
          <a:p>
            <a:pPr algn="just"/>
            <a:r>
              <a:rPr lang="ru-RU" sz="1800" dirty="0">
                <a:solidFill>
                  <a:srgbClr val="C00000"/>
                </a:solidFill>
              </a:rPr>
              <a:t>Административный центр района – рабочий поселок городского типа Озинки.</a:t>
            </a:r>
          </a:p>
          <a:p>
            <a:pPr algn="just"/>
            <a:r>
              <a:rPr lang="ru-RU" sz="1800" dirty="0">
                <a:solidFill>
                  <a:srgbClr val="C00000"/>
                </a:solidFill>
              </a:rPr>
              <a:t>В состав района входит 11 муниципальных образования: 1 городское и 10 сельских поселений, 37 населенных пунктов. </a:t>
            </a:r>
          </a:p>
        </p:txBody>
      </p:sp>
      <p:pic>
        <p:nvPicPr>
          <p:cNvPr id="4" name="Picture 2" descr="https://shkolamodin-r64.gosweb.gosuslugi.ru/netcat_files/29/974/gerb.jpg">
            <a:extLst>
              <a:ext uri="{FF2B5EF4-FFF2-40B4-BE49-F238E27FC236}">
                <a16:creationId xmlns:a16="http://schemas.microsoft.com/office/drawing/2014/main" id="{B2175112-52DD-490D-9CA7-CB6C17ADFF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4969" y="7937"/>
            <a:ext cx="651456" cy="816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img-fotki.yandex.ru/get/214545/50083820.600/0_1235b5_a83f39d3_orig">
            <a:extLst>
              <a:ext uri="{FF2B5EF4-FFF2-40B4-BE49-F238E27FC236}">
                <a16:creationId xmlns:a16="http://schemas.microsoft.com/office/drawing/2014/main" id="{82496C67-47C5-43AE-ACA9-DD65CADCF3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3338" y="793096"/>
            <a:ext cx="3772417" cy="23388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i.mycdn.me/videoPreview?id=142750452395&amp;type=37&amp;idx=7&amp;tkn=ccVc1eg9bM-vY7WRTf1j3wZr5y8&amp;fn=external_8">
            <a:extLst>
              <a:ext uri="{FF2B5EF4-FFF2-40B4-BE49-F238E27FC236}">
                <a16:creationId xmlns:a16="http://schemas.microsoft.com/office/drawing/2014/main" id="{A2A7F3C6-636D-4088-9D73-324BE87803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0462" y="3591339"/>
            <a:ext cx="3565293" cy="20054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ozinki-hram.ru/files/2018/06/%D0%94%D0%9A.jpg">
            <a:extLst>
              <a:ext uri="{FF2B5EF4-FFF2-40B4-BE49-F238E27FC236}">
                <a16:creationId xmlns:a16="http://schemas.microsoft.com/office/drawing/2014/main" id="{5C58FF68-59D5-475B-A638-E22042C2B7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0750" y="4848909"/>
            <a:ext cx="2833202" cy="18897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3086EBC9-5657-4D24-A4B2-693B4AC06D46}"/>
              </a:ext>
            </a:extLst>
          </p:cNvPr>
          <p:cNvSpPr/>
          <p:nvPr/>
        </p:nvSpPr>
        <p:spPr>
          <a:xfrm>
            <a:off x="543339" y="4200939"/>
            <a:ext cx="3565293" cy="6479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КЛИМАТ 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C2F16462-BC32-4567-98CC-CBC7652F90F6}"/>
              </a:ext>
            </a:extLst>
          </p:cNvPr>
          <p:cNvSpPr/>
          <p:nvPr/>
        </p:nvSpPr>
        <p:spPr>
          <a:xfrm>
            <a:off x="331304" y="7937"/>
            <a:ext cx="7288696" cy="78515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cap="all" dirty="0">
                <a:solidFill>
                  <a:schemeClr val="bg1"/>
                </a:solidFill>
                <a:ea typeface="+mj-ea"/>
                <a:cs typeface="+mj-cs"/>
              </a:rPr>
              <a:t>Общая характеристика </a:t>
            </a:r>
            <a:r>
              <a:rPr lang="ru-RU" sz="2400" cap="all" dirty="0" err="1">
                <a:solidFill>
                  <a:schemeClr val="bg1"/>
                </a:solidFill>
                <a:ea typeface="+mj-ea"/>
                <a:cs typeface="+mj-cs"/>
              </a:rPr>
              <a:t>Озинского</a:t>
            </a:r>
            <a:r>
              <a:rPr lang="ru-RU" sz="2400" cap="all" dirty="0">
                <a:solidFill>
                  <a:schemeClr val="bg1"/>
                </a:solidFill>
                <a:ea typeface="+mj-ea"/>
                <a:cs typeface="+mj-cs"/>
              </a:rPr>
              <a:t> муниципального района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C1E7859-5206-426D-8DE2-2D8B555FB48D}"/>
              </a:ext>
            </a:extLst>
          </p:cNvPr>
          <p:cNvSpPr txBox="1"/>
          <p:nvPr/>
        </p:nvSpPr>
        <p:spPr>
          <a:xfrm>
            <a:off x="125894" y="4984307"/>
            <a:ext cx="4724402" cy="1754326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 algn="just">
              <a:buFont typeface="Courier New" panose="02070309020205020404" pitchFamily="49" charset="0"/>
              <a:buChar char="o"/>
            </a:pPr>
            <a:r>
              <a:rPr lang="ru-RU" dirty="0">
                <a:solidFill>
                  <a:srgbClr val="C00000"/>
                </a:solidFill>
              </a:rPr>
              <a:t>Имеет континентальный характер, с жарким сухим летом и с максимальной температурой до +40 С. </a:t>
            </a:r>
          </a:p>
          <a:p>
            <a:pPr marL="285750" indent="-285750" algn="just">
              <a:buFont typeface="Courier New" panose="02070309020205020404" pitchFamily="49" charset="0"/>
              <a:buChar char="o"/>
            </a:pPr>
            <a:r>
              <a:rPr lang="ru-RU" dirty="0">
                <a:solidFill>
                  <a:srgbClr val="C00000"/>
                </a:solidFill>
              </a:rPr>
              <a:t>Годовое количество атмосферных осадков в среднем колеблется от 168,5 до 383,9 мм. в год. </a:t>
            </a:r>
          </a:p>
        </p:txBody>
      </p:sp>
    </p:spTree>
    <p:extLst>
      <p:ext uri="{BB962C8B-B14F-4D97-AF65-F5344CB8AC3E}">
        <p14:creationId xmlns:p14="http://schemas.microsoft.com/office/powerpoint/2010/main" val="3983234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302325" cy="579826"/>
          </a:xfrm>
        </p:spPr>
        <p:txBody>
          <a:bodyPr>
            <a:normAutofit fontScale="90000"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Демография и трудовые ресурсы </a:t>
            </a:r>
            <a:r>
              <a:rPr lang="ru-RU" sz="2400" dirty="0" err="1">
                <a:solidFill>
                  <a:srgbClr val="C00000"/>
                </a:solidFill>
              </a:rPr>
              <a:t>Озинского</a:t>
            </a:r>
            <a:r>
              <a:rPr lang="ru-RU" sz="2400" dirty="0">
                <a:solidFill>
                  <a:srgbClr val="C00000"/>
                </a:solidFill>
              </a:rPr>
              <a:t> МР</a:t>
            </a:r>
          </a:p>
        </p:txBody>
      </p:sp>
      <p:sp>
        <p:nvSpPr>
          <p:cNvPr id="3" name="AutoShape 2" descr="https://textarchive.ru/images/909/1817362/m304ce98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4" name="Picture 2" descr="https://shkolamodin-r64.gosweb.gosuslugi.ru/netcat_files/29/974/gerb.jpg">
            <a:extLst>
              <a:ext uri="{FF2B5EF4-FFF2-40B4-BE49-F238E27FC236}">
                <a16:creationId xmlns:a16="http://schemas.microsoft.com/office/drawing/2014/main" id="{E260AC0F-B421-4AA0-AFCE-2301CCC34B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4969" y="7937"/>
            <a:ext cx="651456" cy="816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2" name="Схема 21">
            <a:extLst>
              <a:ext uri="{FF2B5EF4-FFF2-40B4-BE49-F238E27FC236}">
                <a16:creationId xmlns:a16="http://schemas.microsoft.com/office/drawing/2014/main" id="{29E489A3-08B0-4FCB-BECE-3AC4F3D198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26208626"/>
              </p:ext>
            </p:extLst>
          </p:nvPr>
        </p:nvGraphicFramePr>
        <p:xfrm>
          <a:off x="299217" y="4281696"/>
          <a:ext cx="4924301" cy="17865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1379591623"/>
              </p:ext>
            </p:extLst>
          </p:nvPr>
        </p:nvGraphicFramePr>
        <p:xfrm>
          <a:off x="299218" y="5902037"/>
          <a:ext cx="4924301" cy="95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827858537"/>
              </p:ext>
            </p:extLst>
          </p:nvPr>
        </p:nvGraphicFramePr>
        <p:xfrm>
          <a:off x="5671930" y="3429000"/>
          <a:ext cx="6220852" cy="32683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val="1503416678"/>
              </p:ext>
            </p:extLst>
          </p:nvPr>
        </p:nvGraphicFramePr>
        <p:xfrm>
          <a:off x="299217" y="824810"/>
          <a:ext cx="4924301" cy="27569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913987F3-DB18-41CF-9E5F-CF610FE06E7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72293218"/>
              </p:ext>
            </p:extLst>
          </p:nvPr>
        </p:nvGraphicFramePr>
        <p:xfrm>
          <a:off x="5393636" y="29861"/>
          <a:ext cx="5881708" cy="32683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0"/>
          </a:graphicData>
        </a:graphic>
      </p:graphicFrame>
    </p:spTree>
    <p:extLst>
      <p:ext uri="{BB962C8B-B14F-4D97-AF65-F5344CB8AC3E}">
        <p14:creationId xmlns:p14="http://schemas.microsoft.com/office/powerpoint/2010/main" val="1700626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51369"/>
            <a:ext cx="10515600" cy="406771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SWOT-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анализ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8532621"/>
              </p:ext>
            </p:extLst>
          </p:nvPr>
        </p:nvGraphicFramePr>
        <p:xfrm>
          <a:off x="155576" y="783772"/>
          <a:ext cx="11880850" cy="5978688"/>
        </p:xfrm>
        <a:graphic>
          <a:graphicData uri="http://schemas.openxmlformats.org/drawingml/2006/table">
            <a:tbl>
              <a:tblPr/>
              <a:tblGrid>
                <a:gridCol w="5530146">
                  <a:extLst>
                    <a:ext uri="{9D8B030D-6E8A-4147-A177-3AD203B41FA5}">
                      <a16:colId xmlns:a16="http://schemas.microsoft.com/office/drawing/2014/main" val="1963151286"/>
                    </a:ext>
                  </a:extLst>
                </a:gridCol>
                <a:gridCol w="6350704">
                  <a:extLst>
                    <a:ext uri="{9D8B030D-6E8A-4147-A177-3AD203B41FA5}">
                      <a16:colId xmlns:a16="http://schemas.microsoft.com/office/drawing/2014/main" val="3986377785"/>
                    </a:ext>
                  </a:extLst>
                </a:gridCol>
              </a:tblGrid>
              <a:tr h="329387"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СИЛЬНЫЕ СТОРОНЫ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3278" marR="43278" marT="43278" marB="43278" anchor="ctr">
                    <a:lnL w="127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СЛАБЫЕ СТОРОНЫ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3278" marR="43278" marT="43278" marB="43278" anchor="ctr">
                    <a:lnL w="127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1615207"/>
                  </a:ext>
                </a:extLst>
              </a:tr>
              <a:tr h="2851137">
                <a:tc>
                  <a:txBody>
                    <a:bodyPr/>
                    <a:lstStyle/>
                    <a:p>
                      <a:pPr marL="285750" indent="-285750" algn="just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Район граничит с Казахстаном на юге и 4 муниципальными районами Саратовской области,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является  </a:t>
                      </a:r>
                      <a:r>
                        <a:rPr lang="x-none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«инфраструктурны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x-none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спутник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ом</a:t>
                      </a:r>
                      <a:r>
                        <a:rPr lang="x-none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»,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расположенным</a:t>
                      </a:r>
                      <a:r>
                        <a:rPr lang="x-none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вблизи</a:t>
                      </a:r>
                      <a:br>
                        <a:rPr lang="x-none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x-none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транспортной инфраструктур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ы </a:t>
                      </a:r>
                      <a:r>
                        <a:rPr lang="x-none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федерального уровня.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 algn="just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Наличие полезных ископаемых:</a:t>
                      </a:r>
                      <a:r>
                        <a:rPr lang="ru-RU" sz="120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глина, песок, мел, щебень, горючего сланца</a:t>
                      </a:r>
                    </a:p>
                    <a:p>
                      <a:pPr marL="285750" indent="-285750" algn="just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Наличие железного сообщения.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 algn="just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dirty="0">
                          <a:solidFill>
                            <a:srgbClr val="11111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Наличие земельных ресурсов для развития сельскохозяйственного производства.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 algn="just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dirty="0">
                          <a:solidFill>
                            <a:srgbClr val="11111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Наличие объектов для туризма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 algn="just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dirty="0">
                          <a:solidFill>
                            <a:srgbClr val="11111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Благоприятный предпринимательский климат.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 algn="just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dirty="0">
                          <a:solidFill>
                            <a:srgbClr val="11111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Наличие возможностей для реализации крупных инвестиционных проектов.</a:t>
                      </a:r>
                    </a:p>
                    <a:p>
                      <a:pPr marL="285750" indent="-285750" algn="just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dirty="0">
                          <a:solidFill>
                            <a:srgbClr val="11111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 населенные пункты газифицированы.</a:t>
                      </a:r>
                    </a:p>
                    <a:p>
                      <a:pPr marL="285750" indent="-285750" algn="just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dirty="0">
                          <a:solidFill>
                            <a:srgbClr val="11111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Наличие скважин с углеводородным сырьем</a:t>
                      </a:r>
                    </a:p>
                    <a:p>
                      <a:pPr marL="285750" indent="-285750" algn="just">
                        <a:spcAft>
                          <a:spcPts val="0"/>
                        </a:spcAft>
                        <a:buFontTx/>
                        <a:buChar char="-"/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133350" algn="just">
                        <a:spcAft>
                          <a:spcPts val="0"/>
                        </a:spcAft>
                      </a:pPr>
                      <a:r>
                        <a:rPr lang="x-none" sz="14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rebuchet MS" panose="020B0603020202020204" pitchFamily="34" charset="0"/>
                        </a:rPr>
                        <a:t> </a:t>
                      </a:r>
                      <a:endParaRPr lang="ru-RU" sz="1400" dirty="0">
                        <a:effectLst/>
                        <a:latin typeface="Trebuchet MS" panose="020B0603020202020204" pitchFamily="34" charset="0"/>
                        <a:ea typeface="Times New Roman" panose="02020603050405020304" pitchFamily="18" charset="0"/>
                        <a:cs typeface="Trebuchet MS" panose="020B0603020202020204" pitchFamily="34" charset="0"/>
                      </a:endParaRPr>
                    </a:p>
                  </a:txBody>
                  <a:tcPr marL="43278" marR="43278" marT="43278" marB="43278">
                    <a:lnL w="127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just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Значительная удаленность от областного центра.</a:t>
                      </a:r>
                    </a:p>
                    <a:p>
                      <a:pPr marL="171450" indent="-171450" algn="just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Сосредоточенность около 49,9% населения по  селам, поселкам.</a:t>
                      </a:r>
                    </a:p>
                    <a:p>
                      <a:pPr marL="171450" indent="-171450" algn="just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Нехватка квалифицированных специалистов социальной</a:t>
                      </a:r>
                      <a:r>
                        <a:rPr lang="ru-RU" sz="1200" baseline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сферы (врачи, учителя)</a:t>
                      </a:r>
                    </a:p>
                    <a:p>
                      <a:pPr marL="171450" indent="-171450" algn="just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Часть </a:t>
                      </a: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внутрипоселковых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дорог грунтовые.</a:t>
                      </a:r>
                    </a:p>
                    <a:p>
                      <a:pPr marL="285750" indent="-285750" algn="just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Природноклиматическое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расположение области в зоне рискованного</a:t>
                      </a:r>
                      <a:b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земледелия с тенденцией истощения почвенного плодородия земель</a:t>
                      </a:r>
                      <a:b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сельхозназначения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x-none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 возобновляемых природных ресурсов, в т.ч.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почвенного</a:t>
                      </a:r>
                      <a:r>
                        <a:rPr lang="ru-RU" sz="120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x-none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плодородия. 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 algn="just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Сокращение численности населения.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 algn="just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Миграционный отток населения.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 algn="just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dirty="0">
                          <a:solidFill>
                            <a:srgbClr val="11111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Низкая заинтересованность инвесторов.</a:t>
                      </a:r>
                    </a:p>
                    <a:p>
                      <a:pPr marL="285750" indent="-285750" algn="just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Дотационность</a:t>
                      </a:r>
                      <a:r>
                        <a:rPr lang="ru-RU" sz="1200" baseline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района.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 algn="just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Отсутствие  массового применение  научно- обоснованного чередования с/х культур </a:t>
                      </a: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сельхозтоваропроизводителями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в целях поддержания плодородия земель.</a:t>
                      </a:r>
                    </a:p>
                  </a:txBody>
                  <a:tcPr marL="43278" marR="43278" marT="43278" marB="43278">
                    <a:lnL w="127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71148"/>
                  </a:ext>
                </a:extLst>
              </a:tr>
              <a:tr h="329387"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ВОЗМОЖНОСТИ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3278" marR="43278" marT="43278" marB="43278" anchor="ctr">
                    <a:lnL w="127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УГРОЗЫ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3278" marR="43278" marT="43278" marB="43278" anchor="ctr">
                    <a:lnL w="127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4402340"/>
                  </a:ext>
                </a:extLst>
              </a:tr>
              <a:tr h="2412949">
                <a:tc>
                  <a:txBody>
                    <a:bodyPr/>
                    <a:lstStyle/>
                    <a:p>
                      <a:pPr marL="171450" indent="-17145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Активизация роли района в Саратовской области.</a:t>
                      </a:r>
                    </a:p>
                    <a:p>
                      <a:pPr marL="171450" indent="-17145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Приоритетное развитие транспортно-логистической</a:t>
                      </a:r>
                      <a:r>
                        <a:rPr lang="ru-RU" sz="1200" baseline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инфраструктуры. </a:t>
                      </a:r>
                    </a:p>
                    <a:p>
                      <a:pPr marL="171450" indent="-17145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Проведение геологоразведочных работ, разработка месторождений полезных ископаемых.</a:t>
                      </a:r>
                    </a:p>
                    <a:p>
                      <a:pPr marL="171450" indent="-17145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Наличие резервов трудовых ресурсов для развития производства.</a:t>
                      </a:r>
                    </a:p>
                    <a:p>
                      <a:pPr marL="171450" indent="-17145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туризма.</a:t>
                      </a:r>
                    </a:p>
                    <a:p>
                      <a:pPr marL="171450" indent="-17145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отрасли сельского хозяйства: ввод в оборот земель.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indent="0">
                        <a:lnSpc>
                          <a:spcPct val="105000"/>
                        </a:lnSpc>
                        <a:spcAft>
                          <a:spcPts val="525"/>
                        </a:spcAft>
                        <a:buFontTx/>
                        <a:buNone/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pPr indent="133350" algn="l"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rebuchet MS" panose="020B0603020202020204" pitchFamily="34" charset="0"/>
                        <a:ea typeface="Times New Roman" panose="02020603050405020304" pitchFamily="18" charset="0"/>
                        <a:cs typeface="Trebuchet MS" panose="020B0603020202020204" pitchFamily="34" charset="0"/>
                      </a:endParaRPr>
                    </a:p>
                  </a:txBody>
                  <a:tcPr marL="43278" marR="43278" marT="43278" marB="43278" anchor="ctr">
                    <a:lnL w="127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3335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rebuchet MS" panose="020B0603020202020204" pitchFamily="34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rebuchet MS" panose="020B0603020202020204" pitchFamily="34" charset="0"/>
                        </a:rPr>
                        <a:t>-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Удаленность территории  создает угрозу замедления социального развития и формирования единого экономического пространства.    </a:t>
                      </a:r>
                    </a:p>
                    <a:p>
                      <a:pPr indent="13335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Возможность возникновения на территории района различных видов чрезвычайных ситуаций природного характера: засухи, суховеи, пыльные бури, весенние заморозки.</a:t>
                      </a:r>
                    </a:p>
                    <a:p>
                      <a:pPr marL="285750" indent="-28575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Отток квалифицированных</a:t>
                      </a:r>
                      <a:r>
                        <a:rPr lang="ru-RU" sz="1200" baseline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кадров в другие регионы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285750" indent="-28575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Старение население, сокращение притока молодежи в трудоспособные возрастные группы,</a:t>
                      </a:r>
                      <a:r>
                        <a:rPr lang="ru-RU" sz="120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сокращение численности трудоспособного населения.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 algn="l">
                        <a:spcAft>
                          <a:spcPts val="0"/>
                        </a:spcAft>
                        <a:buFontTx/>
                        <a:buChar char="-"/>
                      </a:pPr>
                      <a:endParaRPr lang="ru-RU" sz="1400" dirty="0">
                        <a:effectLst/>
                        <a:latin typeface="Trebuchet MS" panose="020B0603020202020204" pitchFamily="34" charset="0"/>
                        <a:ea typeface="Times New Roman" panose="02020603050405020304" pitchFamily="18" charset="0"/>
                        <a:cs typeface="Trebuchet MS" panose="020B0603020202020204" pitchFamily="34" charset="0"/>
                      </a:endParaRPr>
                    </a:p>
                  </a:txBody>
                  <a:tcPr marL="43278" marR="43278" marT="43278" marB="43278" anchor="ctr">
                    <a:lnL w="127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5913716"/>
                  </a:ext>
                </a:extLst>
              </a:tr>
            </a:tbl>
          </a:graphicData>
        </a:graphic>
      </p:graphicFrame>
      <p:pic>
        <p:nvPicPr>
          <p:cNvPr id="5" name="Picture 2" descr="https://shkolamodin-r64.gosweb.gosuslugi.ru/netcat_files/29/974/gerb.jpg">
            <a:extLst>
              <a:ext uri="{FF2B5EF4-FFF2-40B4-BE49-F238E27FC236}">
                <a16:creationId xmlns:a16="http://schemas.microsoft.com/office/drawing/2014/main" id="{FA2B343E-F666-415B-9E9F-5D2D48FF74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4969" y="7937"/>
            <a:ext cx="651456" cy="775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370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F37977-6AB2-4506-927B-23239F867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6519553" cy="68580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Приоритетные направления развития</a:t>
            </a:r>
          </a:p>
        </p:txBody>
      </p:sp>
      <p:pic>
        <p:nvPicPr>
          <p:cNvPr id="3074" name="Picture 2" descr="https://prostoprom.ru/wp-content/uploads/2021/03/cropped-sklad1lr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690" y="2271977"/>
            <a:ext cx="5281714" cy="29026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Блок-схема: альтернативный процесс 2"/>
          <p:cNvSpPr/>
          <p:nvPr/>
        </p:nvSpPr>
        <p:spPr>
          <a:xfrm>
            <a:off x="1312562" y="5435924"/>
            <a:ext cx="3633849" cy="1252847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Размещение логистического комплекса, для оптимизации грузовых транспортных потоков</a:t>
            </a:r>
          </a:p>
        </p:txBody>
      </p:sp>
      <p:sp>
        <p:nvSpPr>
          <p:cNvPr id="4" name="Стрелка вправо 3"/>
          <p:cNvSpPr/>
          <p:nvPr/>
        </p:nvSpPr>
        <p:spPr>
          <a:xfrm>
            <a:off x="5288904" y="5682338"/>
            <a:ext cx="2054431" cy="7600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pic>
        <p:nvPicPr>
          <p:cNvPr id="11" name="Picture 2" descr="https://shkolamodin-r64.gosweb.gosuslugi.ru/netcat_files/29/974/gerb.jpg">
            <a:extLst>
              <a:ext uri="{FF2B5EF4-FFF2-40B4-BE49-F238E27FC236}">
                <a16:creationId xmlns:a16="http://schemas.microsoft.com/office/drawing/2014/main" id="{87463483-669B-47F5-BFDD-144AC0BC19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4969" y="7937"/>
            <a:ext cx="651456" cy="816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Блок-схема: альтернативный процесс 4"/>
          <p:cNvSpPr/>
          <p:nvPr/>
        </p:nvSpPr>
        <p:spPr>
          <a:xfrm>
            <a:off x="7580842" y="5174667"/>
            <a:ext cx="3906982" cy="1555667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Инвестиционная площадка, площадью 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2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307 000 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кв.м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 </a:t>
            </a:r>
          </a:p>
        </p:txBody>
      </p:sp>
      <p:sp>
        <p:nvSpPr>
          <p:cNvPr id="7" name="Стрелка вверх 6"/>
          <p:cNvSpPr/>
          <p:nvPr/>
        </p:nvSpPr>
        <p:spPr>
          <a:xfrm>
            <a:off x="9003688" y="4233156"/>
            <a:ext cx="771896" cy="874413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0204335-B578-40D1-A7D4-85196E1550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553" y="619386"/>
            <a:ext cx="5516872" cy="35802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Скругленный прямоугольник 7"/>
          <p:cNvSpPr/>
          <p:nvPr/>
        </p:nvSpPr>
        <p:spPr>
          <a:xfrm>
            <a:off x="299691" y="1650671"/>
            <a:ext cx="5281714" cy="49067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all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Транспортно-логистический терминал</a:t>
            </a: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5925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F37977-6AB2-4506-927B-23239F867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6365173" cy="68580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Приоритетные направления развития</a:t>
            </a:r>
          </a:p>
        </p:txBody>
      </p:sp>
      <p:sp>
        <p:nvSpPr>
          <p:cNvPr id="3" name="Блок-схема: альтернативный процесс 2"/>
          <p:cNvSpPr/>
          <p:nvPr/>
        </p:nvSpPr>
        <p:spPr>
          <a:xfrm>
            <a:off x="1036577" y="2515698"/>
            <a:ext cx="4150088" cy="1665514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Размещение автозаправочного комплекса в возможным размещением автомобильной мойки и (или) СТО. </a:t>
            </a:r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7477987" y="5659032"/>
            <a:ext cx="3906982" cy="78674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Инвестиционная площадка, площадью 2568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кв.м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 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94694" y="685800"/>
            <a:ext cx="5281714" cy="15705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Строительство автозаправочного комплекса на участке автомобильной дороги федерального значения Энгельс-Ершов-</a:t>
            </a:r>
            <a:r>
              <a:rPr kumimoji="0" lang="ru-RU" sz="1800" b="0" i="0" u="none" strike="noStrike" kern="1200" cap="all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озинки</a:t>
            </a:r>
            <a:r>
              <a:rPr kumimoji="0" lang="ru-RU" sz="1800" b="0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– граница с Республикой </a:t>
            </a:r>
            <a:r>
              <a:rPr kumimoji="0" lang="ru-RU" sz="1800" b="0" i="0" u="none" strike="noStrike" kern="1200" cap="all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казахстан</a:t>
            </a:r>
            <a:r>
              <a:rPr kumimoji="0" lang="ru-RU" sz="1800" b="0" i="0" u="none" strike="noStrike" kern="1200" cap="all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(Р236). 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E3C3F22-5262-47D6-B312-18A9F5F137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9586" y="451261"/>
            <a:ext cx="5866839" cy="49520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2" descr="https://shkolamodin-r64.gosweb.gosuslugi.ru/netcat_files/29/974/gerb.jpg">
            <a:extLst>
              <a:ext uri="{FF2B5EF4-FFF2-40B4-BE49-F238E27FC236}">
                <a16:creationId xmlns:a16="http://schemas.microsoft.com/office/drawing/2014/main" id="{87463483-669B-47F5-BFDD-144AC0BC19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4969" y="7937"/>
            <a:ext cx="651456" cy="816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i.pinimg.com/originals/0f/d4/37/0fd437e7183d6837f7f2f82cb8b498b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507" y="4474028"/>
            <a:ext cx="2637939" cy="21642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user88506.clients-cdnnow.ru/wp-content/uploads/2018/09/servis3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6883" y="4507459"/>
            <a:ext cx="2844921" cy="21308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21652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0"/>
            <a:ext cx="6865034" cy="647268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Ключевые направления инвестирования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0058" y="982558"/>
            <a:ext cx="3814165" cy="1802845"/>
          </a:xfrm>
        </p:spPr>
        <p:txBody>
          <a:bodyPr>
            <a:norm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  <a:tabLst>
                <a:tab pos="0" algn="l"/>
              </a:tabLst>
            </a:pPr>
            <a:r>
              <a:rPr lang="ru-RU" sz="2400" dirty="0">
                <a:ln w="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Инвестиционные проекты в сфере </a:t>
            </a:r>
            <a:endParaRPr lang="ru-RU" sz="2400" dirty="0">
              <a:ln w="0">
                <a:solidFill>
                  <a:srgbClr val="C00000"/>
                </a:solidFill>
              </a:ln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DejaVu Sans"/>
              <a:cs typeface="Times New Roman" panose="02020603050405020304" pitchFamily="18" charset="0"/>
            </a:endParaRPr>
          </a:p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  <a:tabLst>
                <a:tab pos="0" algn="l"/>
              </a:tabLst>
            </a:pPr>
            <a:r>
              <a:rPr lang="ru-RU" sz="2400" dirty="0">
                <a:ln w="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Недропользования – 78,6 %</a:t>
            </a:r>
            <a:endParaRPr lang="ru-RU" sz="2400" dirty="0">
              <a:ln w="0">
                <a:solidFill>
                  <a:srgbClr val="C00000"/>
                </a:solidFill>
              </a:ln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avatars.mds.yandex.net/i?id=08b7e3f468948e8ac8bb9c88041a6e9e_l-5305969-images-thumbs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545" y="2240605"/>
            <a:ext cx="3208890" cy="21432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4230603" y="459885"/>
            <a:ext cx="38346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</a:tabLst>
              <a:defRPr/>
            </a:pPr>
            <a:r>
              <a:rPr kumimoji="0" lang="ru-RU" sz="2400" b="0" i="0" u="none" strike="noStrike" kern="1200" cap="none" spc="0" normalizeH="0" baseline="0" noProof="0" dirty="0">
                <a:ln w="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Инвестиционные проекты в сфере </a:t>
            </a:r>
            <a:endParaRPr kumimoji="0" lang="ru-RU" sz="2400" b="0" i="0" u="none" strike="noStrike" kern="1200" cap="none" spc="0" normalizeH="0" baseline="0" noProof="0" dirty="0">
              <a:ln w="0">
                <a:solidFill>
                  <a:srgbClr val="C00000"/>
                </a:solidFill>
              </a:ln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DejaVu Sans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</a:tabLst>
              <a:defRPr/>
            </a:pPr>
            <a:r>
              <a:rPr kumimoji="0" lang="ru-RU" sz="2400" b="0" i="0" u="none" strike="noStrike" kern="1200" cap="none" spc="0" normalizeH="0" baseline="0" noProof="0" dirty="0">
                <a:ln w="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сельского хозяйство – 20,6%</a:t>
            </a:r>
            <a:endParaRPr kumimoji="0" lang="ru-RU" sz="1800" b="0" i="0" u="none" strike="noStrike" kern="1200" cap="none" spc="0" normalizeH="0" baseline="0" noProof="0" dirty="0">
              <a:ln w="0">
                <a:solidFill>
                  <a:srgbClr val="C00000"/>
                </a:solidFill>
              </a:ln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028" name="Picture 4" descr="https://financialtribune.com/sites/default/files/field/image/17january/grains_for_iran_761-ab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9138" y="2004395"/>
            <a:ext cx="3284258" cy="21441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4"/>
          <p:cNvPicPr/>
          <p:nvPr/>
        </p:nvPicPr>
        <p:blipFill>
          <a:blip r:embed="rId4"/>
          <a:stretch/>
        </p:blipFill>
        <p:spPr>
          <a:xfrm>
            <a:off x="8201599" y="1875390"/>
            <a:ext cx="3586225" cy="24022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8355855" y="648184"/>
            <a:ext cx="34319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</a:tabLst>
              <a:defRPr/>
            </a:pPr>
            <a:r>
              <a:rPr kumimoji="0" lang="ru-RU" sz="2400" b="0" i="0" u="none" strike="noStrike" kern="1200" cap="none" spc="0" normalizeH="0" baseline="0" noProof="0" dirty="0">
                <a:ln w="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Инвестиционные проекты в </a:t>
            </a:r>
            <a:endParaRPr kumimoji="0" lang="ru-RU" sz="2400" b="0" i="0" u="none" strike="noStrike" kern="1200" cap="none" spc="0" normalizeH="0" baseline="0" noProof="0" dirty="0">
              <a:ln w="0">
                <a:solidFill>
                  <a:srgbClr val="C00000"/>
                </a:solidFill>
              </a:ln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DejaVu Sans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</a:tabLst>
              <a:defRPr/>
            </a:pPr>
            <a:r>
              <a:rPr kumimoji="0" lang="ru-RU" sz="2400" b="0" i="0" u="none" strike="noStrike" kern="1200" cap="none" spc="0" normalizeH="0" baseline="0" noProof="0" dirty="0">
                <a:ln w="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сфере туризма – 0,7% </a:t>
            </a:r>
            <a:endParaRPr kumimoji="0" lang="ru-RU" sz="1800" b="0" i="0" u="none" strike="noStrike" kern="1200" cap="none" spc="0" normalizeH="0" baseline="0" noProof="0" dirty="0">
              <a:ln w="0">
                <a:solidFill>
                  <a:srgbClr val="C00000"/>
                </a:solidFill>
              </a:ln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92082" y="5099410"/>
            <a:ext cx="47026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</a:tabLst>
              <a:defRPr/>
            </a:pPr>
            <a:r>
              <a:rPr kumimoji="0" lang="ru-RU" sz="2400" b="0" i="0" u="none" strike="noStrike" kern="0" cap="none" spc="0" normalizeH="0" baseline="0" noProof="0" dirty="0">
                <a:ln w="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Инвестиционные проекты в </a:t>
            </a:r>
            <a:endParaRPr kumimoji="0" lang="ru-RU" sz="2400" b="0" i="0" u="none" strike="noStrike" kern="0" cap="none" spc="0" normalizeH="0" baseline="0" noProof="0" dirty="0">
              <a:ln w="0">
                <a:solidFill>
                  <a:srgbClr val="C00000"/>
                </a:solidFill>
              </a:ln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DejaVu Sans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</a:tabLst>
              <a:defRPr/>
            </a:pPr>
            <a:r>
              <a:rPr kumimoji="0" lang="ru-RU" sz="2400" b="0" i="0" u="none" strike="noStrike" kern="0" cap="none" spc="0" normalizeH="0" baseline="0" noProof="0" dirty="0">
                <a:ln w="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сфере промышленности, </a:t>
            </a:r>
            <a:endParaRPr kumimoji="0" lang="ru-RU" sz="2400" b="0" i="0" u="none" strike="noStrike" kern="0" cap="none" spc="0" normalizeH="0" baseline="0" noProof="0" dirty="0">
              <a:ln w="0">
                <a:solidFill>
                  <a:srgbClr val="C00000"/>
                </a:solidFill>
              </a:ln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DejaVu Sans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</a:tabLst>
              <a:defRPr/>
            </a:pPr>
            <a:r>
              <a:rPr kumimoji="0" lang="ru-RU" sz="2400" b="0" i="0" u="none" strike="noStrike" kern="0" cap="none" spc="0" normalizeH="0" baseline="0" noProof="0" dirty="0">
                <a:ln w="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энергетики – 0,2% </a:t>
            </a:r>
            <a:endParaRPr kumimoji="0" lang="ru-RU" sz="1800" b="0" i="0" u="none" strike="noStrike" kern="0" cap="none" spc="0" normalizeH="0" baseline="0" noProof="0" dirty="0">
              <a:ln w="0">
                <a:solidFill>
                  <a:srgbClr val="C00000"/>
                </a:solidFill>
              </a:ln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030" name="Picture 6" descr="http://ekogradmoscow.ru/images/0/1308/1908/1712/2101/2602/ABI_compo_Energy_1000px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6563" y="4746034"/>
            <a:ext cx="3814165" cy="19070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2" descr="https://shkolamodin-r64.gosweb.gosuslugi.ru/netcat_files/29/974/gerb.jpg">
            <a:extLst>
              <a:ext uri="{FF2B5EF4-FFF2-40B4-BE49-F238E27FC236}">
                <a16:creationId xmlns:a16="http://schemas.microsoft.com/office/drawing/2014/main" id="{25F795BE-F957-4358-A67A-5A5A62F098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4969" y="7937"/>
            <a:ext cx="651456" cy="816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62882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5011387" cy="855022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Приоритетные направления развития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0005" y="961899"/>
            <a:ext cx="4239491" cy="866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Одним из приоритетных направлений развития – развитие туризма.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90004" y="2028711"/>
            <a:ext cx="4239491" cy="15576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Достопримечательности: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Памятники природы регионального значения:</a:t>
            </a:r>
          </a:p>
          <a:p>
            <a:pPr marL="285750" marR="0" lvl="0" indent="-28575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Урочище «Синяя гора»</a:t>
            </a:r>
          </a:p>
          <a:p>
            <a:pPr marL="285750" marR="0" lvl="0" indent="-28575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Степи у с. Меловое</a:t>
            </a:r>
          </a:p>
          <a:p>
            <a:pPr marL="285750" marR="0" lvl="0" indent="-28575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Карьер «</a:t>
            </a:r>
            <a:r>
              <a:rPr kumimoji="0" 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Непряхино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»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90004" y="3673434"/>
            <a:ext cx="3177636" cy="292133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Уникальные бренды: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Объекты археологического и культурного наследия: остатки древних поселений, курганов, курганских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рупп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различной датировки, стоянка 4-3 тысячелетия до нашей эры. </a:t>
            </a:r>
          </a:p>
        </p:txBody>
      </p:sp>
      <p:pic>
        <p:nvPicPr>
          <p:cNvPr id="9" name="Рисунок 8" descr="ozinskiy rayon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0141" y="7937"/>
            <a:ext cx="6828312" cy="40415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586" y="4322615"/>
            <a:ext cx="2802577" cy="219248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2" descr="https://shkolamodin-r64.gosweb.gosuslugi.ru/netcat_files/29/974/gerb.jpg">
            <a:extLst>
              <a:ext uri="{FF2B5EF4-FFF2-40B4-BE49-F238E27FC236}">
                <a16:creationId xmlns:a16="http://schemas.microsoft.com/office/drawing/2014/main" id="{87463483-669B-47F5-BFDD-144AC0BC19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4969" y="7937"/>
            <a:ext cx="651456" cy="816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3803564" y="4352306"/>
            <a:ext cx="1983179" cy="2256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Карьер «</a:t>
            </a:r>
            <a:r>
              <a:rPr kumimoji="0" lang="ru-RU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Непряхино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»</a:t>
            </a:r>
          </a:p>
        </p:txBody>
      </p:sp>
      <p:pic>
        <p:nvPicPr>
          <p:cNvPr id="12" name="Рисунок 11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388" y="4096983"/>
            <a:ext cx="2241467" cy="2529448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Скругленный прямоугольник 12"/>
          <p:cNvSpPr/>
          <p:nvPr/>
        </p:nvSpPr>
        <p:spPr>
          <a:xfrm>
            <a:off x="6884222" y="4108855"/>
            <a:ext cx="1733797" cy="2256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Урочище «Синяя гора»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9491" y="4334487"/>
            <a:ext cx="3032167" cy="2274125"/>
          </a:xfrm>
          <a:prstGeom prst="rect">
            <a:avLst/>
          </a:prstGeom>
        </p:spPr>
      </p:pic>
      <p:sp>
        <p:nvSpPr>
          <p:cNvPr id="19" name="Скругленный прямоугольник 18"/>
          <p:cNvSpPr/>
          <p:nvPr/>
        </p:nvSpPr>
        <p:spPr>
          <a:xfrm>
            <a:off x="10224656" y="4352306"/>
            <a:ext cx="1733797" cy="2256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Степи у </a:t>
            </a:r>
            <a:r>
              <a:rPr kumimoji="0" lang="ru-RU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с.Меловое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133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" y="0"/>
            <a:ext cx="4880759" cy="855023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Приоритетные направления развития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35919" y="976745"/>
            <a:ext cx="5988631" cy="14458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РЕАЛИЗАЦИЯ ИНВЕСТИЦИОННОГО ПРОЕКТА «ТУР ОДНОГО ДНЯ»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Срок реализации – 2022 – 2027 год.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Планируемый объем вложений – 40,0 млн. руб.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Планируемое количество рабочих мест – 20 ед.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3449" y="371839"/>
            <a:ext cx="4734787" cy="3259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 descr="https://shkolamodin-r64.gosweb.gosuslugi.ru/netcat_files/29/974/gerb.jpg">
            <a:extLst>
              <a:ext uri="{FF2B5EF4-FFF2-40B4-BE49-F238E27FC236}">
                <a16:creationId xmlns:a16="http://schemas.microsoft.com/office/drawing/2014/main" id="{87463483-669B-47F5-BFDD-144AC0BC19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4969" y="7937"/>
            <a:ext cx="651456" cy="816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531223" y="3142505"/>
            <a:ext cx="4039237" cy="439387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Ферма ИП Монина В.В. В п. Ленинский, </a:t>
            </a:r>
            <a:r>
              <a:rPr kumimoji="0" lang="ru-RU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Озинского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муниципального района</a:t>
            </a:r>
          </a:p>
        </p:txBody>
      </p:sp>
      <p:sp>
        <p:nvSpPr>
          <p:cNvPr id="8" name="Овал 7"/>
          <p:cNvSpPr/>
          <p:nvPr/>
        </p:nvSpPr>
        <p:spPr>
          <a:xfrm>
            <a:off x="2440378" y="3428999"/>
            <a:ext cx="1591294" cy="8075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Туристическая продукция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603664" y="2511628"/>
            <a:ext cx="1264721" cy="29688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Отдых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536817" y="2942110"/>
            <a:ext cx="1264721" cy="4868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Услуги питания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603663" y="4827319"/>
            <a:ext cx="1264721" cy="5432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Бытовые услуги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93708" y="2803312"/>
            <a:ext cx="1927272" cy="7051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Экскурсионные услуги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44949" y="3873381"/>
            <a:ext cx="1673976" cy="8034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Транспортные услуги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456643" y="4196843"/>
            <a:ext cx="1769423" cy="4186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Услуги размещения</a:t>
            </a:r>
          </a:p>
        </p:txBody>
      </p:sp>
      <p:sp>
        <p:nvSpPr>
          <p:cNvPr id="16" name="Стрелка вверх 15"/>
          <p:cNvSpPr/>
          <p:nvPr/>
        </p:nvSpPr>
        <p:spPr>
          <a:xfrm>
            <a:off x="2901211" y="2875310"/>
            <a:ext cx="629393" cy="486889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17" name="Стрелка вверх 16"/>
          <p:cNvSpPr/>
          <p:nvPr/>
        </p:nvSpPr>
        <p:spPr>
          <a:xfrm rot="3093936">
            <a:off x="3849538" y="3167769"/>
            <a:ext cx="629393" cy="486889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18" name="Стрелка вверх 17"/>
          <p:cNvSpPr/>
          <p:nvPr/>
        </p:nvSpPr>
        <p:spPr>
          <a:xfrm rot="7074645">
            <a:off x="3833793" y="3991052"/>
            <a:ext cx="629393" cy="486889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19" name="Стрелка вверх 18"/>
          <p:cNvSpPr/>
          <p:nvPr/>
        </p:nvSpPr>
        <p:spPr>
          <a:xfrm rot="10800000">
            <a:off x="2901210" y="4275117"/>
            <a:ext cx="629393" cy="486889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20" name="Стрелка вверх 19"/>
          <p:cNvSpPr/>
          <p:nvPr/>
        </p:nvSpPr>
        <p:spPr>
          <a:xfrm rot="18515888">
            <a:off x="2044283" y="3158090"/>
            <a:ext cx="629393" cy="486889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21" name="Стрелка вверх 20"/>
          <p:cNvSpPr/>
          <p:nvPr/>
        </p:nvSpPr>
        <p:spPr>
          <a:xfrm rot="14844275">
            <a:off x="1967819" y="3961560"/>
            <a:ext cx="629393" cy="486889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183449" y="3760425"/>
            <a:ext cx="4734787" cy="12914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Включает 2 комплекса:</a:t>
            </a:r>
          </a:p>
          <a:p>
            <a:pPr marL="285750" marR="0" lvl="0" indent="-28575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Ферма (верблюды, ослы, пони, лошади и т.д.)</a:t>
            </a:r>
          </a:p>
          <a:p>
            <a:pPr marL="285750" marR="0" lvl="0" indent="-28575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Комплекс по рекреации (отдыха): 2 гостиничных комплекса, столовые, 2 бани.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7183449" y="5253866"/>
            <a:ext cx="4734787" cy="5412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Ведется строительство мойки, кафе, дополнительного гостиничного комплекса. </a:t>
            </a:r>
          </a:p>
        </p:txBody>
      </p:sp>
    </p:spTree>
    <p:extLst>
      <p:ext uri="{BB962C8B-B14F-4D97-AF65-F5344CB8AC3E}">
        <p14:creationId xmlns:p14="http://schemas.microsoft.com/office/powerpoint/2010/main" val="1388324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Дерево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Дерево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Дерево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Дерево</Template>
  <TotalTime>3683</TotalTime>
  <Words>1182</Words>
  <Application>Microsoft Office PowerPoint</Application>
  <PresentationFormat>Широкоэкранный</PresentationFormat>
  <Paragraphs>177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8" baseType="lpstr">
      <vt:lpstr>Calibri</vt:lpstr>
      <vt:lpstr>Cambria</vt:lpstr>
      <vt:lpstr>Cambria (Заголовки)</vt:lpstr>
      <vt:lpstr>Cambria (Основной текст)</vt:lpstr>
      <vt:lpstr>Courier New</vt:lpstr>
      <vt:lpstr>DejaVu Sans</vt:lpstr>
      <vt:lpstr>Helvetica Neue</vt:lpstr>
      <vt:lpstr>Open Sans</vt:lpstr>
      <vt:lpstr>Rockwell</vt:lpstr>
      <vt:lpstr>Rockwell Condensed</vt:lpstr>
      <vt:lpstr>Segoe UI</vt:lpstr>
      <vt:lpstr>Tahoma</vt:lpstr>
      <vt:lpstr>Times New Roman</vt:lpstr>
      <vt:lpstr>Trebuchet MS</vt:lpstr>
      <vt:lpstr>Wingdings</vt:lpstr>
      <vt:lpstr>Дерево</vt:lpstr>
      <vt:lpstr>     Отчет: 6 декабря 2023</vt:lpstr>
      <vt:lpstr>Презентация PowerPoint</vt:lpstr>
      <vt:lpstr>Демография и трудовые ресурсы Озинского МР</vt:lpstr>
      <vt:lpstr>SWOT-анализ </vt:lpstr>
      <vt:lpstr>Приоритетные направления развития</vt:lpstr>
      <vt:lpstr>Приоритетные направления развития</vt:lpstr>
      <vt:lpstr>Ключевые направления инвестирования</vt:lpstr>
      <vt:lpstr>Приоритетные направления развития</vt:lpstr>
      <vt:lpstr>Приоритетные направления развития</vt:lpstr>
      <vt:lpstr>Презентация PowerPoint</vt:lpstr>
      <vt:lpstr>Меры поддержки</vt:lpstr>
      <vt:lpstr>контакты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562</cp:revision>
  <dcterms:created xsi:type="dcterms:W3CDTF">2023-11-27T10:35:33Z</dcterms:created>
  <dcterms:modified xsi:type="dcterms:W3CDTF">2023-12-07T06:17:33Z</dcterms:modified>
</cp:coreProperties>
</file>